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9" r:id="rId1"/>
  </p:sldMasterIdLst>
  <p:notesMasterIdLst>
    <p:notesMasterId r:id="rId31"/>
  </p:notesMasterIdLst>
  <p:handoutMasterIdLst>
    <p:handoutMasterId r:id="rId32"/>
  </p:handoutMasterIdLst>
  <p:sldIdLst>
    <p:sldId id="294" r:id="rId2"/>
    <p:sldId id="320" r:id="rId3"/>
    <p:sldId id="322" r:id="rId4"/>
    <p:sldId id="324" r:id="rId5"/>
    <p:sldId id="323" r:id="rId6"/>
    <p:sldId id="325" r:id="rId7"/>
    <p:sldId id="327" r:id="rId8"/>
    <p:sldId id="329" r:id="rId9"/>
    <p:sldId id="334" r:id="rId10"/>
    <p:sldId id="330" r:id="rId11"/>
    <p:sldId id="332" r:id="rId12"/>
    <p:sldId id="336" r:id="rId13"/>
    <p:sldId id="352" r:id="rId14"/>
    <p:sldId id="353" r:id="rId15"/>
    <p:sldId id="356" r:id="rId16"/>
    <p:sldId id="357" r:id="rId17"/>
    <p:sldId id="371" r:id="rId18"/>
    <p:sldId id="360" r:id="rId19"/>
    <p:sldId id="362" r:id="rId20"/>
    <p:sldId id="363" r:id="rId21"/>
    <p:sldId id="365" r:id="rId22"/>
    <p:sldId id="366" r:id="rId23"/>
    <p:sldId id="351" r:id="rId24"/>
    <p:sldId id="368" r:id="rId25"/>
    <p:sldId id="328" r:id="rId26"/>
    <p:sldId id="367" r:id="rId27"/>
    <p:sldId id="358" r:id="rId28"/>
    <p:sldId id="369" r:id="rId29"/>
    <p:sldId id="370" r:id="rId30"/>
  </p:sldIdLst>
  <p:sldSz cx="9144000" cy="6858000" type="screen4x3"/>
  <p:notesSz cx="6669088" cy="9926638"/>
  <p:defaultTextStyle>
    <a:defPPr>
      <a:defRPr lang="uk-UA"/>
    </a:defPPr>
    <a:lvl1pPr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2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C1C1C"/>
    <a:srgbClr val="E19985"/>
    <a:srgbClr val="800000"/>
    <a:srgbClr val="FFABAB"/>
    <a:srgbClr val="003399"/>
    <a:srgbClr val="66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6" autoAdjust="0"/>
    <p:restoredTop sz="90083" autoAdjust="0"/>
  </p:normalViewPr>
  <p:slideViewPr>
    <p:cSldViewPr>
      <p:cViewPr>
        <p:scale>
          <a:sx n="90" d="100"/>
          <a:sy n="90" d="100"/>
        </p:scale>
        <p:origin x="-588" y="-282"/>
      </p:cViewPr>
      <p:guideLst>
        <p:guide orient="horz" pos="618"/>
        <p:guide orient="horz" pos="1389"/>
        <p:guide orient="horz" pos="4065"/>
        <p:guide orient="horz" pos="3838"/>
        <p:guide pos="158"/>
        <p:guide pos="5329"/>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ricardo.giucci\AppData\Local\Microsoft\Windows\Temporary%20Internet%20Files\Content.Outlook\X0WPQ7O2\liabilities%20non%20financial%20corporations%202010.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049870247094661E-2"/>
          <c:y val="3.6172592723016851E-2"/>
          <c:w val="0.663871410097293"/>
          <c:h val="0.86368447763358225"/>
        </c:manualLayout>
      </c:layout>
      <c:lineChart>
        <c:grouping val="standard"/>
        <c:varyColors val="0"/>
        <c:ser>
          <c:idx val="0"/>
          <c:order val="0"/>
          <c:tx>
            <c:strRef>
              <c:f>Data!$A$46</c:f>
              <c:strCache>
                <c:ptCount val="1"/>
                <c:pt idx="0">
                  <c:v>Greece</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Data!$B$46:$II$46</c:f>
              <c:numCache>
                <c:formatCode>#,##0.00</c:formatCode>
                <c:ptCount val="242"/>
                <c:pt idx="0">
                  <c:v>24.5</c:v>
                </c:pt>
                <c:pt idx="1">
                  <c:v>24.5</c:v>
                </c:pt>
                <c:pt idx="2">
                  <c:v>24.5</c:v>
                </c:pt>
                <c:pt idx="3">
                  <c:v>24.38</c:v>
                </c:pt>
                <c:pt idx="4">
                  <c:v>23.88</c:v>
                </c:pt>
                <c:pt idx="5">
                  <c:v>23.38</c:v>
                </c:pt>
                <c:pt idx="6">
                  <c:v>22.88</c:v>
                </c:pt>
                <c:pt idx="7">
                  <c:v>22.25</c:v>
                </c:pt>
                <c:pt idx="8">
                  <c:v>22.25</c:v>
                </c:pt>
                <c:pt idx="9">
                  <c:v>22.25</c:v>
                </c:pt>
                <c:pt idx="10">
                  <c:v>22.25</c:v>
                </c:pt>
                <c:pt idx="11">
                  <c:v>22.25</c:v>
                </c:pt>
                <c:pt idx="12">
                  <c:v>22</c:v>
                </c:pt>
                <c:pt idx="13">
                  <c:v>21.25</c:v>
                </c:pt>
                <c:pt idx="14">
                  <c:v>20.38</c:v>
                </c:pt>
                <c:pt idx="15">
                  <c:v>20</c:v>
                </c:pt>
                <c:pt idx="16">
                  <c:v>20.38</c:v>
                </c:pt>
                <c:pt idx="17">
                  <c:v>20.75</c:v>
                </c:pt>
                <c:pt idx="18">
                  <c:v>21.13</c:v>
                </c:pt>
                <c:pt idx="19">
                  <c:v>21.5</c:v>
                </c:pt>
                <c:pt idx="20">
                  <c:v>21.5</c:v>
                </c:pt>
                <c:pt idx="21">
                  <c:v>20.67</c:v>
                </c:pt>
                <c:pt idx="22">
                  <c:v>19.829999999999998</c:v>
                </c:pt>
                <c:pt idx="23">
                  <c:v>19</c:v>
                </c:pt>
                <c:pt idx="24">
                  <c:v>19</c:v>
                </c:pt>
                <c:pt idx="25">
                  <c:v>18.5</c:v>
                </c:pt>
                <c:pt idx="26">
                  <c:v>18.25</c:v>
                </c:pt>
                <c:pt idx="27">
                  <c:v>18</c:v>
                </c:pt>
                <c:pt idx="28">
                  <c:v>17.579999999999998</c:v>
                </c:pt>
                <c:pt idx="29">
                  <c:v>17.239999999999998</c:v>
                </c:pt>
                <c:pt idx="30">
                  <c:v>16.72</c:v>
                </c:pt>
                <c:pt idx="31">
                  <c:v>16.190000000000001</c:v>
                </c:pt>
                <c:pt idx="32">
                  <c:v>15.72</c:v>
                </c:pt>
                <c:pt idx="33">
                  <c:v>15.56</c:v>
                </c:pt>
                <c:pt idx="34">
                  <c:v>15.4</c:v>
                </c:pt>
                <c:pt idx="35">
                  <c:v>15.35</c:v>
                </c:pt>
                <c:pt idx="36">
                  <c:v>15.3</c:v>
                </c:pt>
                <c:pt idx="37">
                  <c:v>15.3</c:v>
                </c:pt>
                <c:pt idx="38">
                  <c:v>14.9</c:v>
                </c:pt>
                <c:pt idx="39">
                  <c:v>14.8</c:v>
                </c:pt>
                <c:pt idx="40">
                  <c:v>14.87</c:v>
                </c:pt>
                <c:pt idx="41">
                  <c:v>14.95</c:v>
                </c:pt>
                <c:pt idx="42">
                  <c:v>14.61</c:v>
                </c:pt>
                <c:pt idx="43">
                  <c:v>14.46</c:v>
                </c:pt>
                <c:pt idx="44">
                  <c:v>14.23</c:v>
                </c:pt>
                <c:pt idx="45">
                  <c:v>14</c:v>
                </c:pt>
                <c:pt idx="46">
                  <c:v>13.36</c:v>
                </c:pt>
                <c:pt idx="47">
                  <c:v>12.42</c:v>
                </c:pt>
                <c:pt idx="48">
                  <c:v>12.29</c:v>
                </c:pt>
                <c:pt idx="49">
                  <c:v>10.87</c:v>
                </c:pt>
                <c:pt idx="50">
                  <c:v>9.4499999999999993</c:v>
                </c:pt>
                <c:pt idx="51">
                  <c:v>9.33</c:v>
                </c:pt>
                <c:pt idx="52">
                  <c:v>8.92</c:v>
                </c:pt>
                <c:pt idx="53">
                  <c:v>9.15</c:v>
                </c:pt>
                <c:pt idx="54">
                  <c:v>9.42</c:v>
                </c:pt>
                <c:pt idx="55">
                  <c:v>9.6300000000000008</c:v>
                </c:pt>
                <c:pt idx="56">
                  <c:v>9.43</c:v>
                </c:pt>
                <c:pt idx="57">
                  <c:v>9.3000000000000007</c:v>
                </c:pt>
                <c:pt idx="58">
                  <c:v>10.76</c:v>
                </c:pt>
                <c:pt idx="59">
                  <c:v>10.48</c:v>
                </c:pt>
                <c:pt idx="60">
                  <c:v>11.03</c:v>
                </c:pt>
                <c:pt idx="61">
                  <c:v>11.04</c:v>
                </c:pt>
                <c:pt idx="62">
                  <c:v>9.27</c:v>
                </c:pt>
                <c:pt idx="63">
                  <c:v>8.11</c:v>
                </c:pt>
                <c:pt idx="64">
                  <c:v>7.85</c:v>
                </c:pt>
                <c:pt idx="65">
                  <c:v>7.74</c:v>
                </c:pt>
                <c:pt idx="66">
                  <c:v>7.67</c:v>
                </c:pt>
                <c:pt idx="67">
                  <c:v>7.56</c:v>
                </c:pt>
                <c:pt idx="68">
                  <c:v>8.25</c:v>
                </c:pt>
                <c:pt idx="69">
                  <c:v>8.4499999999999993</c:v>
                </c:pt>
                <c:pt idx="70">
                  <c:v>7.65</c:v>
                </c:pt>
                <c:pt idx="71">
                  <c:v>7.17</c:v>
                </c:pt>
                <c:pt idx="72">
                  <c:v>6.32</c:v>
                </c:pt>
                <c:pt idx="73">
                  <c:v>5.96</c:v>
                </c:pt>
                <c:pt idx="74">
                  <c:v>5.97</c:v>
                </c:pt>
                <c:pt idx="75">
                  <c:v>5.85</c:v>
                </c:pt>
                <c:pt idx="76">
                  <c:v>5.75</c:v>
                </c:pt>
                <c:pt idx="77">
                  <c:v>6.02</c:v>
                </c:pt>
                <c:pt idx="78">
                  <c:v>6.37</c:v>
                </c:pt>
                <c:pt idx="79">
                  <c:v>6.66</c:v>
                </c:pt>
                <c:pt idx="80">
                  <c:v>6.64</c:v>
                </c:pt>
                <c:pt idx="81">
                  <c:v>7.03</c:v>
                </c:pt>
                <c:pt idx="82">
                  <c:v>6.61</c:v>
                </c:pt>
                <c:pt idx="83">
                  <c:v>6.39</c:v>
                </c:pt>
                <c:pt idx="84">
                  <c:v>6.6</c:v>
                </c:pt>
                <c:pt idx="85">
                  <c:v>6.48</c:v>
                </c:pt>
                <c:pt idx="86">
                  <c:v>6.24</c:v>
                </c:pt>
                <c:pt idx="87">
                  <c:v>6.09</c:v>
                </c:pt>
                <c:pt idx="88">
                  <c:v>6.18</c:v>
                </c:pt>
                <c:pt idx="89">
                  <c:v>6.06</c:v>
                </c:pt>
                <c:pt idx="90">
                  <c:v>6.08</c:v>
                </c:pt>
                <c:pt idx="91">
                  <c:v>6.04</c:v>
                </c:pt>
                <c:pt idx="92">
                  <c:v>6.05</c:v>
                </c:pt>
                <c:pt idx="93">
                  <c:v>5.97</c:v>
                </c:pt>
                <c:pt idx="94">
                  <c:v>5.87</c:v>
                </c:pt>
                <c:pt idx="95">
                  <c:v>5.54</c:v>
                </c:pt>
                <c:pt idx="96">
                  <c:v>5.35</c:v>
                </c:pt>
                <c:pt idx="97">
                  <c:v>5.35</c:v>
                </c:pt>
                <c:pt idx="98">
                  <c:v>5.28</c:v>
                </c:pt>
                <c:pt idx="99">
                  <c:v>5.39</c:v>
                </c:pt>
                <c:pt idx="100">
                  <c:v>5.54</c:v>
                </c:pt>
                <c:pt idx="101">
                  <c:v>5.48</c:v>
                </c:pt>
                <c:pt idx="102">
                  <c:v>5.51</c:v>
                </c:pt>
                <c:pt idx="103">
                  <c:v>5.33</c:v>
                </c:pt>
                <c:pt idx="104">
                  <c:v>5.31</c:v>
                </c:pt>
                <c:pt idx="105">
                  <c:v>5.07</c:v>
                </c:pt>
                <c:pt idx="106">
                  <c:v>4.9000000000000004</c:v>
                </c:pt>
                <c:pt idx="107">
                  <c:v>5.13</c:v>
                </c:pt>
                <c:pt idx="108">
                  <c:v>5.24</c:v>
                </c:pt>
                <c:pt idx="109">
                  <c:v>5.31</c:v>
                </c:pt>
                <c:pt idx="110">
                  <c:v>5.5</c:v>
                </c:pt>
                <c:pt idx="111">
                  <c:v>5.51</c:v>
                </c:pt>
                <c:pt idx="112">
                  <c:v>5.52</c:v>
                </c:pt>
                <c:pt idx="113">
                  <c:v>5.37</c:v>
                </c:pt>
                <c:pt idx="114">
                  <c:v>5.21</c:v>
                </c:pt>
                <c:pt idx="115">
                  <c:v>4.95</c:v>
                </c:pt>
                <c:pt idx="116">
                  <c:v>4.7300000000000004</c:v>
                </c:pt>
                <c:pt idx="117">
                  <c:v>4.79</c:v>
                </c:pt>
                <c:pt idx="118">
                  <c:v>4.76</c:v>
                </c:pt>
                <c:pt idx="119">
                  <c:v>4.58</c:v>
                </c:pt>
                <c:pt idx="120">
                  <c:v>4.43</c:v>
                </c:pt>
                <c:pt idx="121">
                  <c:v>4.24</c:v>
                </c:pt>
                <c:pt idx="122">
                  <c:v>4.26</c:v>
                </c:pt>
                <c:pt idx="123">
                  <c:v>4.38</c:v>
                </c:pt>
                <c:pt idx="124">
                  <c:v>4.0199999999999996</c:v>
                </c:pt>
                <c:pt idx="125">
                  <c:v>3.81</c:v>
                </c:pt>
                <c:pt idx="126">
                  <c:v>4.12</c:v>
                </c:pt>
                <c:pt idx="127">
                  <c:v>4.29</c:v>
                </c:pt>
                <c:pt idx="128">
                  <c:v>4.32</c:v>
                </c:pt>
                <c:pt idx="129">
                  <c:v>4.38</c:v>
                </c:pt>
                <c:pt idx="130">
                  <c:v>4.51</c:v>
                </c:pt>
                <c:pt idx="131">
                  <c:v>4.45</c:v>
                </c:pt>
                <c:pt idx="132">
                  <c:v>4.37</c:v>
                </c:pt>
                <c:pt idx="133">
                  <c:v>4.3499999999999996</c:v>
                </c:pt>
                <c:pt idx="134">
                  <c:v>4.17</c:v>
                </c:pt>
                <c:pt idx="135">
                  <c:v>4.3499999999999996</c:v>
                </c:pt>
                <c:pt idx="136">
                  <c:v>4.49</c:v>
                </c:pt>
                <c:pt idx="137">
                  <c:v>4.55</c:v>
                </c:pt>
                <c:pt idx="138">
                  <c:v>4.4400000000000004</c:v>
                </c:pt>
                <c:pt idx="139">
                  <c:v>4.28</c:v>
                </c:pt>
                <c:pt idx="140">
                  <c:v>4.22</c:v>
                </c:pt>
                <c:pt idx="141">
                  <c:v>4.1100000000000003</c:v>
                </c:pt>
                <c:pt idx="142">
                  <c:v>3.97</c:v>
                </c:pt>
                <c:pt idx="143">
                  <c:v>3.77</c:v>
                </c:pt>
                <c:pt idx="144">
                  <c:v>3.69</c:v>
                </c:pt>
                <c:pt idx="145">
                  <c:v>3.69</c:v>
                </c:pt>
                <c:pt idx="146">
                  <c:v>3.92</c:v>
                </c:pt>
                <c:pt idx="147">
                  <c:v>3.76</c:v>
                </c:pt>
                <c:pt idx="148">
                  <c:v>3.6</c:v>
                </c:pt>
                <c:pt idx="149">
                  <c:v>3.44</c:v>
                </c:pt>
                <c:pt idx="150">
                  <c:v>3.46</c:v>
                </c:pt>
                <c:pt idx="151">
                  <c:v>3.47</c:v>
                </c:pt>
                <c:pt idx="152">
                  <c:v>3.3</c:v>
                </c:pt>
                <c:pt idx="153">
                  <c:v>3.45</c:v>
                </c:pt>
                <c:pt idx="154">
                  <c:v>3.67</c:v>
                </c:pt>
                <c:pt idx="155">
                  <c:v>3.57</c:v>
                </c:pt>
                <c:pt idx="156">
                  <c:v>3.6</c:v>
                </c:pt>
                <c:pt idx="157">
                  <c:v>3.77</c:v>
                </c:pt>
                <c:pt idx="158">
                  <c:v>3.95</c:v>
                </c:pt>
                <c:pt idx="159">
                  <c:v>4.2300000000000004</c:v>
                </c:pt>
                <c:pt idx="160">
                  <c:v>4.3</c:v>
                </c:pt>
                <c:pt idx="161">
                  <c:v>4.3099999999999996</c:v>
                </c:pt>
                <c:pt idx="162">
                  <c:v>4.33</c:v>
                </c:pt>
                <c:pt idx="163">
                  <c:v>4.1900000000000004</c:v>
                </c:pt>
                <c:pt idx="164">
                  <c:v>4.0599999999999996</c:v>
                </c:pt>
                <c:pt idx="165">
                  <c:v>4.08</c:v>
                </c:pt>
                <c:pt idx="166">
                  <c:v>3.98</c:v>
                </c:pt>
                <c:pt idx="167">
                  <c:v>4.04</c:v>
                </c:pt>
                <c:pt idx="168">
                  <c:v>4.28</c:v>
                </c:pt>
                <c:pt idx="169">
                  <c:v>4.3</c:v>
                </c:pt>
                <c:pt idx="170">
                  <c:v>4.2</c:v>
                </c:pt>
                <c:pt idx="171">
                  <c:v>4.4000000000000004</c:v>
                </c:pt>
                <c:pt idx="172">
                  <c:v>4.51</c:v>
                </c:pt>
                <c:pt idx="173">
                  <c:v>4.8</c:v>
                </c:pt>
                <c:pt idx="174">
                  <c:v>4.79</c:v>
                </c:pt>
                <c:pt idx="175">
                  <c:v>4.62</c:v>
                </c:pt>
                <c:pt idx="176">
                  <c:v>4.5599999999999996</c:v>
                </c:pt>
                <c:pt idx="177">
                  <c:v>4.58</c:v>
                </c:pt>
                <c:pt idx="178">
                  <c:v>4.43</c:v>
                </c:pt>
                <c:pt idx="179">
                  <c:v>4.53</c:v>
                </c:pt>
                <c:pt idx="180">
                  <c:v>4.4000000000000004</c:v>
                </c:pt>
                <c:pt idx="181">
                  <c:v>4.3600000000000003</c:v>
                </c:pt>
                <c:pt idx="182">
                  <c:v>4.42</c:v>
                </c:pt>
                <c:pt idx="183">
                  <c:v>4.54</c:v>
                </c:pt>
                <c:pt idx="184">
                  <c:v>4.74</c:v>
                </c:pt>
                <c:pt idx="185">
                  <c:v>5.17</c:v>
                </c:pt>
                <c:pt idx="186">
                  <c:v>5.15</c:v>
                </c:pt>
                <c:pt idx="187">
                  <c:v>4.87</c:v>
                </c:pt>
                <c:pt idx="188">
                  <c:v>4.88</c:v>
                </c:pt>
                <c:pt idx="189">
                  <c:v>4.93</c:v>
                </c:pt>
                <c:pt idx="190">
                  <c:v>5.09</c:v>
                </c:pt>
                <c:pt idx="191">
                  <c:v>5.08</c:v>
                </c:pt>
                <c:pt idx="192">
                  <c:v>5.6</c:v>
                </c:pt>
                <c:pt idx="193">
                  <c:v>5.7</c:v>
                </c:pt>
                <c:pt idx="194">
                  <c:v>5.87</c:v>
                </c:pt>
                <c:pt idx="195">
                  <c:v>5.5</c:v>
                </c:pt>
                <c:pt idx="196">
                  <c:v>5.22</c:v>
                </c:pt>
                <c:pt idx="197">
                  <c:v>5.33</c:v>
                </c:pt>
                <c:pt idx="198">
                  <c:v>4.8899999999999997</c:v>
                </c:pt>
                <c:pt idx="199">
                  <c:v>4.5199999999999996</c:v>
                </c:pt>
                <c:pt idx="200">
                  <c:v>4.5599999999999996</c:v>
                </c:pt>
                <c:pt idx="201">
                  <c:v>4.57</c:v>
                </c:pt>
                <c:pt idx="202">
                  <c:v>4.84</c:v>
                </c:pt>
                <c:pt idx="203">
                  <c:v>5.49</c:v>
                </c:pt>
                <c:pt idx="204">
                  <c:v>6.02</c:v>
                </c:pt>
                <c:pt idx="205">
                  <c:v>6.46</c:v>
                </c:pt>
                <c:pt idx="206">
                  <c:v>6.24</c:v>
                </c:pt>
                <c:pt idx="207">
                  <c:v>7.83</c:v>
                </c:pt>
                <c:pt idx="208">
                  <c:v>7.97</c:v>
                </c:pt>
                <c:pt idx="209">
                  <c:v>9.1</c:v>
                </c:pt>
                <c:pt idx="210">
                  <c:v>10.34</c:v>
                </c:pt>
                <c:pt idx="211">
                  <c:v>10.7</c:v>
                </c:pt>
                <c:pt idx="212">
                  <c:v>11.34</c:v>
                </c:pt>
                <c:pt idx="213">
                  <c:v>9.57</c:v>
                </c:pt>
                <c:pt idx="214">
                  <c:v>11.52</c:v>
                </c:pt>
                <c:pt idx="215">
                  <c:v>12.01</c:v>
                </c:pt>
                <c:pt idx="216">
                  <c:v>11.73</c:v>
                </c:pt>
                <c:pt idx="217">
                  <c:v>11.4</c:v>
                </c:pt>
                <c:pt idx="218">
                  <c:v>12.44</c:v>
                </c:pt>
                <c:pt idx="219">
                  <c:v>13.86</c:v>
                </c:pt>
                <c:pt idx="220">
                  <c:v>15.94</c:v>
                </c:pt>
                <c:pt idx="221">
                  <c:v>16.690000000000001</c:v>
                </c:pt>
                <c:pt idx="222">
                  <c:v>16.149999999999999</c:v>
                </c:pt>
                <c:pt idx="223">
                  <c:v>15.9</c:v>
                </c:pt>
                <c:pt idx="224">
                  <c:v>17.78</c:v>
                </c:pt>
                <c:pt idx="225">
                  <c:v>18.04</c:v>
                </c:pt>
                <c:pt idx="226">
                  <c:v>17.920000000000002</c:v>
                </c:pt>
                <c:pt idx="227">
                  <c:v>21.14</c:v>
                </c:pt>
                <c:pt idx="228">
                  <c:v>25.91</c:v>
                </c:pt>
                <c:pt idx="229">
                  <c:v>29.24</c:v>
                </c:pt>
                <c:pt idx="230">
                  <c:v>19.07</c:v>
                </c:pt>
                <c:pt idx="231">
                  <c:v>21.48</c:v>
                </c:pt>
                <c:pt idx="232">
                  <c:v>26.9</c:v>
                </c:pt>
                <c:pt idx="233">
                  <c:v>27.82</c:v>
                </c:pt>
                <c:pt idx="234">
                  <c:v>25.82</c:v>
                </c:pt>
                <c:pt idx="235">
                  <c:v>24.34</c:v>
                </c:pt>
                <c:pt idx="236">
                  <c:v>20.91</c:v>
                </c:pt>
                <c:pt idx="237">
                  <c:v>17.96</c:v>
                </c:pt>
                <c:pt idx="238">
                  <c:v>17.2</c:v>
                </c:pt>
                <c:pt idx="239">
                  <c:v>13.33</c:v>
                </c:pt>
                <c:pt idx="240">
                  <c:v>11.1</c:v>
                </c:pt>
                <c:pt idx="241">
                  <c:v>10.95</c:v>
                </c:pt>
              </c:numCache>
            </c:numRef>
          </c:val>
          <c:smooth val="0"/>
        </c:ser>
        <c:ser>
          <c:idx val="1"/>
          <c:order val="1"/>
          <c:tx>
            <c:strRef>
              <c:f>Data!$A$47</c:f>
              <c:strCache>
                <c:ptCount val="1"/>
                <c:pt idx="0">
                  <c:v>Portugal</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Data!$B$47:$II$47</c:f>
              <c:numCache>
                <c:formatCode>#,##0.00</c:formatCode>
                <c:ptCount val="242"/>
                <c:pt idx="0">
                  <c:v>13.34</c:v>
                </c:pt>
                <c:pt idx="1">
                  <c:v>12.46</c:v>
                </c:pt>
                <c:pt idx="2">
                  <c:v>11.85</c:v>
                </c:pt>
                <c:pt idx="3">
                  <c:v>12.06</c:v>
                </c:pt>
                <c:pt idx="4">
                  <c:v>12.77</c:v>
                </c:pt>
                <c:pt idx="5">
                  <c:v>13.07</c:v>
                </c:pt>
                <c:pt idx="6">
                  <c:v>10.66</c:v>
                </c:pt>
                <c:pt idx="7">
                  <c:v>10.37</c:v>
                </c:pt>
                <c:pt idx="8">
                  <c:v>9.74</c:v>
                </c:pt>
                <c:pt idx="9">
                  <c:v>9.27</c:v>
                </c:pt>
                <c:pt idx="10">
                  <c:v>9.39</c:v>
                </c:pt>
                <c:pt idx="11">
                  <c:v>9.19</c:v>
                </c:pt>
                <c:pt idx="12">
                  <c:v>8.93</c:v>
                </c:pt>
                <c:pt idx="13">
                  <c:v>8.58</c:v>
                </c:pt>
                <c:pt idx="14">
                  <c:v>8.9700000000000006</c:v>
                </c:pt>
                <c:pt idx="15">
                  <c:v>9.26</c:v>
                </c:pt>
                <c:pt idx="16">
                  <c:v>9.9600000000000009</c:v>
                </c:pt>
                <c:pt idx="17">
                  <c:v>10.84</c:v>
                </c:pt>
                <c:pt idx="18">
                  <c:v>11.34</c:v>
                </c:pt>
                <c:pt idx="19">
                  <c:v>11.42</c:v>
                </c:pt>
                <c:pt idx="20">
                  <c:v>11.75</c:v>
                </c:pt>
                <c:pt idx="21">
                  <c:v>11.59</c:v>
                </c:pt>
                <c:pt idx="22">
                  <c:v>11.51</c:v>
                </c:pt>
                <c:pt idx="23">
                  <c:v>11.6</c:v>
                </c:pt>
                <c:pt idx="24">
                  <c:v>11.79</c:v>
                </c:pt>
                <c:pt idx="25">
                  <c:v>11.7</c:v>
                </c:pt>
                <c:pt idx="26">
                  <c:v>11.98</c:v>
                </c:pt>
                <c:pt idx="27">
                  <c:v>12.17</c:v>
                </c:pt>
                <c:pt idx="28">
                  <c:v>11.92</c:v>
                </c:pt>
                <c:pt idx="29">
                  <c:v>11.89</c:v>
                </c:pt>
                <c:pt idx="30">
                  <c:v>11.69</c:v>
                </c:pt>
                <c:pt idx="31">
                  <c:v>11.31</c:v>
                </c:pt>
                <c:pt idx="32">
                  <c:v>11.14</c:v>
                </c:pt>
                <c:pt idx="33">
                  <c:v>11.22</c:v>
                </c:pt>
                <c:pt idx="34">
                  <c:v>10.74</c:v>
                </c:pt>
                <c:pt idx="35">
                  <c:v>10.029999999999999</c:v>
                </c:pt>
                <c:pt idx="36">
                  <c:v>9.44</c:v>
                </c:pt>
                <c:pt idx="37">
                  <c:v>9.4499999999999993</c:v>
                </c:pt>
                <c:pt idx="38">
                  <c:v>9.4600000000000009</c:v>
                </c:pt>
                <c:pt idx="39">
                  <c:v>9.06</c:v>
                </c:pt>
                <c:pt idx="40">
                  <c:v>8.9700000000000006</c:v>
                </c:pt>
                <c:pt idx="41">
                  <c:v>8.8800000000000008</c:v>
                </c:pt>
                <c:pt idx="42">
                  <c:v>8.7100000000000009</c:v>
                </c:pt>
                <c:pt idx="43">
                  <c:v>8.7100000000000009</c:v>
                </c:pt>
                <c:pt idx="44">
                  <c:v>8.32</c:v>
                </c:pt>
                <c:pt idx="45">
                  <c:v>7.59</c:v>
                </c:pt>
                <c:pt idx="46">
                  <c:v>7.17</c:v>
                </c:pt>
                <c:pt idx="47">
                  <c:v>6.95</c:v>
                </c:pt>
                <c:pt idx="48">
                  <c:v>6.72</c:v>
                </c:pt>
                <c:pt idx="49">
                  <c:v>6.66</c:v>
                </c:pt>
                <c:pt idx="50">
                  <c:v>6.87</c:v>
                </c:pt>
                <c:pt idx="51">
                  <c:v>6.8</c:v>
                </c:pt>
                <c:pt idx="52">
                  <c:v>6.49</c:v>
                </c:pt>
                <c:pt idx="53">
                  <c:v>6.41</c:v>
                </c:pt>
                <c:pt idx="54">
                  <c:v>6.26</c:v>
                </c:pt>
                <c:pt idx="55">
                  <c:v>6.35</c:v>
                </c:pt>
                <c:pt idx="56">
                  <c:v>6.13</c:v>
                </c:pt>
                <c:pt idx="57">
                  <c:v>5.98</c:v>
                </c:pt>
                <c:pt idx="58">
                  <c:v>5.96</c:v>
                </c:pt>
                <c:pt idx="59">
                  <c:v>5.67</c:v>
                </c:pt>
                <c:pt idx="60">
                  <c:v>5.4</c:v>
                </c:pt>
                <c:pt idx="61">
                  <c:v>5.32</c:v>
                </c:pt>
                <c:pt idx="62">
                  <c:v>5.25</c:v>
                </c:pt>
                <c:pt idx="63">
                  <c:v>5.17</c:v>
                </c:pt>
                <c:pt idx="64">
                  <c:v>5.18</c:v>
                </c:pt>
                <c:pt idx="65">
                  <c:v>5.0599999999999996</c:v>
                </c:pt>
                <c:pt idx="66">
                  <c:v>4.95</c:v>
                </c:pt>
                <c:pt idx="67">
                  <c:v>4.76</c:v>
                </c:pt>
                <c:pt idx="68">
                  <c:v>4.46</c:v>
                </c:pt>
                <c:pt idx="69">
                  <c:v>4.4400000000000004</c:v>
                </c:pt>
                <c:pt idx="70">
                  <c:v>4.42</c:v>
                </c:pt>
                <c:pt idx="71">
                  <c:v>4.12</c:v>
                </c:pt>
                <c:pt idx="72">
                  <c:v>3.9</c:v>
                </c:pt>
                <c:pt idx="73">
                  <c:v>4.0199999999999996</c:v>
                </c:pt>
                <c:pt idx="74">
                  <c:v>4.24</c:v>
                </c:pt>
                <c:pt idx="75">
                  <c:v>4.13</c:v>
                </c:pt>
                <c:pt idx="76">
                  <c:v>4.32</c:v>
                </c:pt>
                <c:pt idx="77">
                  <c:v>4.66</c:v>
                </c:pt>
                <c:pt idx="78">
                  <c:v>4.99</c:v>
                </c:pt>
                <c:pt idx="79">
                  <c:v>5.22</c:v>
                </c:pt>
                <c:pt idx="80">
                  <c:v>5.41</c:v>
                </c:pt>
                <c:pt idx="81">
                  <c:v>5.62</c:v>
                </c:pt>
                <c:pt idx="82">
                  <c:v>5.36</c:v>
                </c:pt>
                <c:pt idx="83">
                  <c:v>5.46</c:v>
                </c:pt>
                <c:pt idx="84">
                  <c:v>5.81</c:v>
                </c:pt>
                <c:pt idx="85">
                  <c:v>5.78</c:v>
                </c:pt>
                <c:pt idx="86">
                  <c:v>5.61</c:v>
                </c:pt>
                <c:pt idx="87">
                  <c:v>5.52</c:v>
                </c:pt>
                <c:pt idx="88">
                  <c:v>5.68</c:v>
                </c:pt>
                <c:pt idx="89">
                  <c:v>5.54</c:v>
                </c:pt>
                <c:pt idx="90">
                  <c:v>5.61</c:v>
                </c:pt>
                <c:pt idx="91">
                  <c:v>5.57</c:v>
                </c:pt>
                <c:pt idx="92">
                  <c:v>5.63</c:v>
                </c:pt>
                <c:pt idx="93">
                  <c:v>5.58</c:v>
                </c:pt>
                <c:pt idx="94">
                  <c:v>5.53</c:v>
                </c:pt>
                <c:pt idx="95">
                  <c:v>5.28</c:v>
                </c:pt>
                <c:pt idx="96">
                  <c:v>5.16</c:v>
                </c:pt>
                <c:pt idx="97">
                  <c:v>5.14</c:v>
                </c:pt>
                <c:pt idx="98">
                  <c:v>5.09</c:v>
                </c:pt>
                <c:pt idx="99">
                  <c:v>5.26</c:v>
                </c:pt>
                <c:pt idx="100">
                  <c:v>5.42</c:v>
                </c:pt>
                <c:pt idx="101">
                  <c:v>5.38</c:v>
                </c:pt>
                <c:pt idx="102">
                  <c:v>5.39</c:v>
                </c:pt>
                <c:pt idx="103">
                  <c:v>5.19</c:v>
                </c:pt>
                <c:pt idx="104">
                  <c:v>5.17</c:v>
                </c:pt>
                <c:pt idx="105">
                  <c:v>4.92</c:v>
                </c:pt>
                <c:pt idx="106">
                  <c:v>4.76</c:v>
                </c:pt>
                <c:pt idx="107">
                  <c:v>5.01</c:v>
                </c:pt>
                <c:pt idx="108">
                  <c:v>5.08</c:v>
                </c:pt>
                <c:pt idx="109">
                  <c:v>5.15</c:v>
                </c:pt>
                <c:pt idx="110">
                  <c:v>5.39</c:v>
                </c:pt>
                <c:pt idx="111">
                  <c:v>5.39</c:v>
                </c:pt>
                <c:pt idx="112">
                  <c:v>5.4</c:v>
                </c:pt>
                <c:pt idx="113">
                  <c:v>5.26</c:v>
                </c:pt>
                <c:pt idx="114">
                  <c:v>5.12</c:v>
                </c:pt>
                <c:pt idx="115">
                  <c:v>4.8499999999999996</c:v>
                </c:pt>
                <c:pt idx="116">
                  <c:v>4.63</c:v>
                </c:pt>
                <c:pt idx="117">
                  <c:v>4.7</c:v>
                </c:pt>
                <c:pt idx="118">
                  <c:v>4.66</c:v>
                </c:pt>
                <c:pt idx="119">
                  <c:v>4.45</c:v>
                </c:pt>
                <c:pt idx="120">
                  <c:v>4.2699999999999996</c:v>
                </c:pt>
                <c:pt idx="121">
                  <c:v>4.04</c:v>
                </c:pt>
                <c:pt idx="122">
                  <c:v>4.08</c:v>
                </c:pt>
                <c:pt idx="123">
                  <c:v>4.18</c:v>
                </c:pt>
                <c:pt idx="124">
                  <c:v>3.91</c:v>
                </c:pt>
                <c:pt idx="125">
                  <c:v>3.77</c:v>
                </c:pt>
                <c:pt idx="126">
                  <c:v>4.0999999999999996</c:v>
                </c:pt>
                <c:pt idx="127">
                  <c:v>4.26</c:v>
                </c:pt>
                <c:pt idx="128">
                  <c:v>4.29</c:v>
                </c:pt>
                <c:pt idx="129">
                  <c:v>4.3600000000000003</c:v>
                </c:pt>
                <c:pt idx="130">
                  <c:v>4.4800000000000004</c:v>
                </c:pt>
                <c:pt idx="131">
                  <c:v>4.4000000000000004</c:v>
                </c:pt>
                <c:pt idx="132">
                  <c:v>4.25</c:v>
                </c:pt>
                <c:pt idx="133">
                  <c:v>4.1900000000000004</c:v>
                </c:pt>
                <c:pt idx="134">
                  <c:v>4</c:v>
                </c:pt>
                <c:pt idx="135">
                  <c:v>4.25</c:v>
                </c:pt>
                <c:pt idx="136">
                  <c:v>4.42</c:v>
                </c:pt>
                <c:pt idx="137">
                  <c:v>4.47</c:v>
                </c:pt>
                <c:pt idx="138">
                  <c:v>4.3499999999999996</c:v>
                </c:pt>
                <c:pt idx="139">
                  <c:v>4.18</c:v>
                </c:pt>
                <c:pt idx="140">
                  <c:v>4.12</c:v>
                </c:pt>
                <c:pt idx="141">
                  <c:v>3.99</c:v>
                </c:pt>
                <c:pt idx="142">
                  <c:v>3.86</c:v>
                </c:pt>
                <c:pt idx="143">
                  <c:v>3.64</c:v>
                </c:pt>
                <c:pt idx="144">
                  <c:v>3.56</c:v>
                </c:pt>
                <c:pt idx="145">
                  <c:v>3.55</c:v>
                </c:pt>
                <c:pt idx="146">
                  <c:v>3.7</c:v>
                </c:pt>
                <c:pt idx="147">
                  <c:v>3.5</c:v>
                </c:pt>
                <c:pt idx="148">
                  <c:v>3.35</c:v>
                </c:pt>
                <c:pt idx="149">
                  <c:v>3.19</c:v>
                </c:pt>
                <c:pt idx="150">
                  <c:v>3.35</c:v>
                </c:pt>
                <c:pt idx="151">
                  <c:v>3.39</c:v>
                </c:pt>
                <c:pt idx="152">
                  <c:v>3.23</c:v>
                </c:pt>
                <c:pt idx="153">
                  <c:v>3.39</c:v>
                </c:pt>
                <c:pt idx="154">
                  <c:v>3.58</c:v>
                </c:pt>
                <c:pt idx="155">
                  <c:v>3.46</c:v>
                </c:pt>
                <c:pt idx="156">
                  <c:v>3.45</c:v>
                </c:pt>
                <c:pt idx="157">
                  <c:v>3.6</c:v>
                </c:pt>
                <c:pt idx="158">
                  <c:v>3.77</c:v>
                </c:pt>
                <c:pt idx="159">
                  <c:v>4.03</c:v>
                </c:pt>
                <c:pt idx="160">
                  <c:v>4.07</c:v>
                </c:pt>
                <c:pt idx="161">
                  <c:v>4.0999999999999996</c:v>
                </c:pt>
                <c:pt idx="162">
                  <c:v>4.1399999999999997</c:v>
                </c:pt>
                <c:pt idx="163">
                  <c:v>4.0599999999999996</c:v>
                </c:pt>
                <c:pt idx="164">
                  <c:v>3.93</c:v>
                </c:pt>
                <c:pt idx="165">
                  <c:v>3.98</c:v>
                </c:pt>
                <c:pt idx="166">
                  <c:v>3.89</c:v>
                </c:pt>
                <c:pt idx="167">
                  <c:v>3.96</c:v>
                </c:pt>
                <c:pt idx="168">
                  <c:v>4.18</c:v>
                </c:pt>
                <c:pt idx="169">
                  <c:v>4.1900000000000004</c:v>
                </c:pt>
                <c:pt idx="170">
                  <c:v>4.0999999999999996</c:v>
                </c:pt>
                <c:pt idx="171">
                  <c:v>4.3</c:v>
                </c:pt>
                <c:pt idx="172">
                  <c:v>4.4400000000000004</c:v>
                </c:pt>
                <c:pt idx="173">
                  <c:v>4.74</c:v>
                </c:pt>
                <c:pt idx="174">
                  <c:v>4.7300000000000004</c:v>
                </c:pt>
                <c:pt idx="175">
                  <c:v>4.5599999999999996</c:v>
                </c:pt>
                <c:pt idx="176">
                  <c:v>4.5</c:v>
                </c:pt>
                <c:pt idx="177">
                  <c:v>4.5199999999999996</c:v>
                </c:pt>
                <c:pt idx="178">
                  <c:v>4.3600000000000003</c:v>
                </c:pt>
                <c:pt idx="179">
                  <c:v>4.47</c:v>
                </c:pt>
                <c:pt idx="180">
                  <c:v>4.3099999999999996</c:v>
                </c:pt>
                <c:pt idx="181">
                  <c:v>4.2699999999999996</c:v>
                </c:pt>
                <c:pt idx="182">
                  <c:v>4.3600000000000003</c:v>
                </c:pt>
                <c:pt idx="183">
                  <c:v>4.5199999999999996</c:v>
                </c:pt>
                <c:pt idx="184">
                  <c:v>4.5999999999999996</c:v>
                </c:pt>
                <c:pt idx="185">
                  <c:v>4.96</c:v>
                </c:pt>
                <c:pt idx="186">
                  <c:v>4.95</c:v>
                </c:pt>
                <c:pt idx="187">
                  <c:v>4.6900000000000004</c:v>
                </c:pt>
                <c:pt idx="188">
                  <c:v>4.66</c:v>
                </c:pt>
                <c:pt idx="189">
                  <c:v>4.5599999999999996</c:v>
                </c:pt>
                <c:pt idx="190">
                  <c:v>4.3499999999999996</c:v>
                </c:pt>
                <c:pt idx="191">
                  <c:v>4</c:v>
                </c:pt>
                <c:pt idx="192">
                  <c:v>4.32</c:v>
                </c:pt>
                <c:pt idx="193">
                  <c:v>4.5199999999999996</c:v>
                </c:pt>
                <c:pt idx="194">
                  <c:v>4.68</c:v>
                </c:pt>
                <c:pt idx="195">
                  <c:v>4.53</c:v>
                </c:pt>
                <c:pt idx="196">
                  <c:v>4.29</c:v>
                </c:pt>
                <c:pt idx="197">
                  <c:v>4.5</c:v>
                </c:pt>
                <c:pt idx="198">
                  <c:v>4.25</c:v>
                </c:pt>
                <c:pt idx="199">
                  <c:v>3.95</c:v>
                </c:pt>
                <c:pt idx="200">
                  <c:v>3.94</c:v>
                </c:pt>
                <c:pt idx="201">
                  <c:v>3.85</c:v>
                </c:pt>
                <c:pt idx="202">
                  <c:v>3.8</c:v>
                </c:pt>
                <c:pt idx="203">
                  <c:v>3.91</c:v>
                </c:pt>
                <c:pt idx="204">
                  <c:v>4.17</c:v>
                </c:pt>
                <c:pt idx="205">
                  <c:v>4.5599999999999996</c:v>
                </c:pt>
                <c:pt idx="206">
                  <c:v>4.3099999999999996</c:v>
                </c:pt>
                <c:pt idx="207">
                  <c:v>4.78</c:v>
                </c:pt>
                <c:pt idx="208">
                  <c:v>5.0199999999999996</c:v>
                </c:pt>
                <c:pt idx="209">
                  <c:v>5.54</c:v>
                </c:pt>
                <c:pt idx="210">
                  <c:v>5.49</c:v>
                </c:pt>
                <c:pt idx="211">
                  <c:v>5.31</c:v>
                </c:pt>
                <c:pt idx="212">
                  <c:v>6.08</c:v>
                </c:pt>
                <c:pt idx="213">
                  <c:v>6.05</c:v>
                </c:pt>
                <c:pt idx="214">
                  <c:v>6.91</c:v>
                </c:pt>
                <c:pt idx="215">
                  <c:v>6.53</c:v>
                </c:pt>
                <c:pt idx="216">
                  <c:v>6.95</c:v>
                </c:pt>
                <c:pt idx="217">
                  <c:v>7.34</c:v>
                </c:pt>
                <c:pt idx="218">
                  <c:v>7.8</c:v>
                </c:pt>
                <c:pt idx="219">
                  <c:v>9.19</c:v>
                </c:pt>
                <c:pt idx="220">
                  <c:v>9.6300000000000008</c:v>
                </c:pt>
                <c:pt idx="221">
                  <c:v>10.87</c:v>
                </c:pt>
                <c:pt idx="222">
                  <c:v>12.15</c:v>
                </c:pt>
                <c:pt idx="223">
                  <c:v>10.93</c:v>
                </c:pt>
                <c:pt idx="224">
                  <c:v>11.34</c:v>
                </c:pt>
                <c:pt idx="225">
                  <c:v>11.72</c:v>
                </c:pt>
                <c:pt idx="226">
                  <c:v>11.89</c:v>
                </c:pt>
                <c:pt idx="227">
                  <c:v>13.08</c:v>
                </c:pt>
                <c:pt idx="228">
                  <c:v>13.85</c:v>
                </c:pt>
                <c:pt idx="229">
                  <c:v>12.81</c:v>
                </c:pt>
                <c:pt idx="230">
                  <c:v>13.01</c:v>
                </c:pt>
                <c:pt idx="231">
                  <c:v>12.01</c:v>
                </c:pt>
                <c:pt idx="232">
                  <c:v>11.59</c:v>
                </c:pt>
                <c:pt idx="233">
                  <c:v>10.56</c:v>
                </c:pt>
                <c:pt idx="234">
                  <c:v>10.49</c:v>
                </c:pt>
                <c:pt idx="235">
                  <c:v>9.89</c:v>
                </c:pt>
                <c:pt idx="236">
                  <c:v>8.6199999999999992</c:v>
                </c:pt>
                <c:pt idx="237">
                  <c:v>8.17</c:v>
                </c:pt>
                <c:pt idx="238">
                  <c:v>8.32</c:v>
                </c:pt>
                <c:pt idx="239">
                  <c:v>7.25</c:v>
                </c:pt>
                <c:pt idx="240">
                  <c:v>6.24</c:v>
                </c:pt>
                <c:pt idx="241">
                  <c:v>6.4</c:v>
                </c:pt>
              </c:numCache>
            </c:numRef>
          </c:val>
          <c:smooth val="0"/>
        </c:ser>
        <c:ser>
          <c:idx val="2"/>
          <c:order val="2"/>
          <c:tx>
            <c:strRef>
              <c:f>Data!$A$48</c:f>
              <c:strCache>
                <c:ptCount val="1"/>
                <c:pt idx="0">
                  <c:v>Ireland</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Data!$B$48:$II$48</c:f>
              <c:numCache>
                <c:formatCode>#,##0.00</c:formatCode>
                <c:ptCount val="242"/>
                <c:pt idx="0">
                  <c:v>9.8800000000000008</c:v>
                </c:pt>
                <c:pt idx="1">
                  <c:v>9.26</c:v>
                </c:pt>
                <c:pt idx="2">
                  <c:v>8.6199999999999992</c:v>
                </c:pt>
                <c:pt idx="3">
                  <c:v>8.11</c:v>
                </c:pt>
                <c:pt idx="4">
                  <c:v>7.83</c:v>
                </c:pt>
                <c:pt idx="5">
                  <c:v>7.61</c:v>
                </c:pt>
                <c:pt idx="6">
                  <c:v>7.32</c:v>
                </c:pt>
                <c:pt idx="7">
                  <c:v>7.11</c:v>
                </c:pt>
                <c:pt idx="8">
                  <c:v>7.01</c:v>
                </c:pt>
                <c:pt idx="9">
                  <c:v>6.71</c:v>
                </c:pt>
                <c:pt idx="10">
                  <c:v>6.57</c:v>
                </c:pt>
                <c:pt idx="11">
                  <c:v>6.38</c:v>
                </c:pt>
                <c:pt idx="12">
                  <c:v>6.15</c:v>
                </c:pt>
                <c:pt idx="13">
                  <c:v>6.45</c:v>
                </c:pt>
                <c:pt idx="14">
                  <c:v>7.07</c:v>
                </c:pt>
                <c:pt idx="15">
                  <c:v>7.57</c:v>
                </c:pt>
                <c:pt idx="16">
                  <c:v>7.96</c:v>
                </c:pt>
                <c:pt idx="17">
                  <c:v>8.5</c:v>
                </c:pt>
                <c:pt idx="18">
                  <c:v>8.34</c:v>
                </c:pt>
                <c:pt idx="19">
                  <c:v>8.43</c:v>
                </c:pt>
                <c:pt idx="20">
                  <c:v>8.82</c:v>
                </c:pt>
                <c:pt idx="21">
                  <c:v>8.68</c:v>
                </c:pt>
                <c:pt idx="22">
                  <c:v>8.51</c:v>
                </c:pt>
                <c:pt idx="23">
                  <c:v>8.57</c:v>
                </c:pt>
                <c:pt idx="24">
                  <c:v>8.7899999999999991</c:v>
                </c:pt>
                <c:pt idx="25">
                  <c:v>8.67</c:v>
                </c:pt>
                <c:pt idx="26">
                  <c:v>8.8000000000000007</c:v>
                </c:pt>
                <c:pt idx="27">
                  <c:v>8.6999999999999993</c:v>
                </c:pt>
                <c:pt idx="28">
                  <c:v>8.34</c:v>
                </c:pt>
                <c:pt idx="29">
                  <c:v>8.26</c:v>
                </c:pt>
                <c:pt idx="30">
                  <c:v>8.39</c:v>
                </c:pt>
                <c:pt idx="31">
                  <c:v>8.15</c:v>
                </c:pt>
                <c:pt idx="32">
                  <c:v>7.96</c:v>
                </c:pt>
                <c:pt idx="33">
                  <c:v>7.99</c:v>
                </c:pt>
                <c:pt idx="34">
                  <c:v>7.63</c:v>
                </c:pt>
                <c:pt idx="35">
                  <c:v>7.38</c:v>
                </c:pt>
                <c:pt idx="36">
                  <c:v>7.23</c:v>
                </c:pt>
                <c:pt idx="37">
                  <c:v>7.49</c:v>
                </c:pt>
                <c:pt idx="38">
                  <c:v>7.82</c:v>
                </c:pt>
                <c:pt idx="39">
                  <c:v>7.61</c:v>
                </c:pt>
                <c:pt idx="40">
                  <c:v>7.5</c:v>
                </c:pt>
                <c:pt idx="41">
                  <c:v>7.62</c:v>
                </c:pt>
                <c:pt idx="42">
                  <c:v>7.49</c:v>
                </c:pt>
                <c:pt idx="43">
                  <c:v>7.43</c:v>
                </c:pt>
                <c:pt idx="44">
                  <c:v>7.21</c:v>
                </c:pt>
                <c:pt idx="45">
                  <c:v>6.78</c:v>
                </c:pt>
                <c:pt idx="46">
                  <c:v>6.68</c:v>
                </c:pt>
                <c:pt idx="47">
                  <c:v>6.61</c:v>
                </c:pt>
                <c:pt idx="48">
                  <c:v>6.59</c:v>
                </c:pt>
                <c:pt idx="49">
                  <c:v>6.32</c:v>
                </c:pt>
                <c:pt idx="50">
                  <c:v>6.62</c:v>
                </c:pt>
                <c:pt idx="51">
                  <c:v>6.69</c:v>
                </c:pt>
                <c:pt idx="52">
                  <c:v>6.54</c:v>
                </c:pt>
                <c:pt idx="53">
                  <c:v>6.49</c:v>
                </c:pt>
                <c:pt idx="54">
                  <c:v>6.26</c:v>
                </c:pt>
                <c:pt idx="55">
                  <c:v>6.33</c:v>
                </c:pt>
                <c:pt idx="56">
                  <c:v>6.1</c:v>
                </c:pt>
                <c:pt idx="57">
                  <c:v>5.99</c:v>
                </c:pt>
                <c:pt idx="58">
                  <c:v>5.98</c:v>
                </c:pt>
                <c:pt idx="59">
                  <c:v>5.61</c:v>
                </c:pt>
                <c:pt idx="60">
                  <c:v>5.35</c:v>
                </c:pt>
                <c:pt idx="61">
                  <c:v>5.23</c:v>
                </c:pt>
                <c:pt idx="62">
                  <c:v>5.08</c:v>
                </c:pt>
                <c:pt idx="63">
                  <c:v>5.05</c:v>
                </c:pt>
                <c:pt idx="64">
                  <c:v>5.14</c:v>
                </c:pt>
                <c:pt idx="65">
                  <c:v>5.03</c:v>
                </c:pt>
                <c:pt idx="66">
                  <c:v>4.93</c:v>
                </c:pt>
                <c:pt idx="67">
                  <c:v>4.68</c:v>
                </c:pt>
                <c:pt idx="68">
                  <c:v>4.38</c:v>
                </c:pt>
                <c:pt idx="69">
                  <c:v>4.3499999999999996</c:v>
                </c:pt>
                <c:pt idx="70">
                  <c:v>4.32</c:v>
                </c:pt>
                <c:pt idx="71">
                  <c:v>4.0199999999999996</c:v>
                </c:pt>
                <c:pt idx="72">
                  <c:v>3.89</c:v>
                </c:pt>
                <c:pt idx="73">
                  <c:v>4.0199999999999996</c:v>
                </c:pt>
                <c:pt idx="74">
                  <c:v>4.1900000000000004</c:v>
                </c:pt>
                <c:pt idx="75">
                  <c:v>3.95</c:v>
                </c:pt>
                <c:pt idx="76">
                  <c:v>4.18</c:v>
                </c:pt>
                <c:pt idx="77">
                  <c:v>4.59</c:v>
                </c:pt>
                <c:pt idx="78">
                  <c:v>4.9400000000000004</c:v>
                </c:pt>
                <c:pt idx="79">
                  <c:v>5.16</c:v>
                </c:pt>
                <c:pt idx="80">
                  <c:v>5.34</c:v>
                </c:pt>
                <c:pt idx="81">
                  <c:v>5.57</c:v>
                </c:pt>
                <c:pt idx="82">
                  <c:v>5.31</c:v>
                </c:pt>
                <c:pt idx="83">
                  <c:v>5.39</c:v>
                </c:pt>
                <c:pt idx="84">
                  <c:v>5.8</c:v>
                </c:pt>
                <c:pt idx="85">
                  <c:v>5.76</c:v>
                </c:pt>
                <c:pt idx="86">
                  <c:v>5.58</c:v>
                </c:pt>
                <c:pt idx="87">
                  <c:v>5.46</c:v>
                </c:pt>
                <c:pt idx="88">
                  <c:v>5.61</c:v>
                </c:pt>
                <c:pt idx="89">
                  <c:v>5.43</c:v>
                </c:pt>
                <c:pt idx="90">
                  <c:v>5.52</c:v>
                </c:pt>
                <c:pt idx="91">
                  <c:v>5.47</c:v>
                </c:pt>
                <c:pt idx="92">
                  <c:v>5.52</c:v>
                </c:pt>
                <c:pt idx="93">
                  <c:v>5.46</c:v>
                </c:pt>
                <c:pt idx="94">
                  <c:v>5.4</c:v>
                </c:pt>
                <c:pt idx="95">
                  <c:v>5.14</c:v>
                </c:pt>
                <c:pt idx="96">
                  <c:v>5.03</c:v>
                </c:pt>
                <c:pt idx="97">
                  <c:v>5.01</c:v>
                </c:pt>
                <c:pt idx="98">
                  <c:v>4.92</c:v>
                </c:pt>
                <c:pt idx="99">
                  <c:v>5.09</c:v>
                </c:pt>
                <c:pt idx="100">
                  <c:v>5.28</c:v>
                </c:pt>
                <c:pt idx="101">
                  <c:v>5.23</c:v>
                </c:pt>
                <c:pt idx="102">
                  <c:v>5.23</c:v>
                </c:pt>
                <c:pt idx="103">
                  <c:v>5.01</c:v>
                </c:pt>
                <c:pt idx="104">
                  <c:v>5.01</c:v>
                </c:pt>
                <c:pt idx="105">
                  <c:v>4.7699999999999996</c:v>
                </c:pt>
                <c:pt idx="106">
                  <c:v>4.63</c:v>
                </c:pt>
                <c:pt idx="107">
                  <c:v>4.93</c:v>
                </c:pt>
                <c:pt idx="108">
                  <c:v>5.0199999999999996</c:v>
                </c:pt>
                <c:pt idx="109">
                  <c:v>5.2</c:v>
                </c:pt>
                <c:pt idx="110">
                  <c:v>5.42</c:v>
                </c:pt>
                <c:pt idx="111">
                  <c:v>5.41</c:v>
                </c:pt>
                <c:pt idx="112">
                  <c:v>5.41</c:v>
                </c:pt>
                <c:pt idx="113">
                  <c:v>5.25</c:v>
                </c:pt>
                <c:pt idx="114">
                  <c:v>5.1100000000000003</c:v>
                </c:pt>
                <c:pt idx="115">
                  <c:v>4.84</c:v>
                </c:pt>
                <c:pt idx="116">
                  <c:v>4.63</c:v>
                </c:pt>
                <c:pt idx="117">
                  <c:v>4.7</c:v>
                </c:pt>
                <c:pt idx="118">
                  <c:v>4.67</c:v>
                </c:pt>
                <c:pt idx="119">
                  <c:v>4.46</c:v>
                </c:pt>
                <c:pt idx="120">
                  <c:v>4.2699999999999996</c:v>
                </c:pt>
                <c:pt idx="121">
                  <c:v>4.0599999999999996</c:v>
                </c:pt>
                <c:pt idx="122">
                  <c:v>4.09</c:v>
                </c:pt>
                <c:pt idx="123">
                  <c:v>4.22</c:v>
                </c:pt>
                <c:pt idx="124">
                  <c:v>3.89</c:v>
                </c:pt>
                <c:pt idx="125">
                  <c:v>3.69</c:v>
                </c:pt>
                <c:pt idx="126">
                  <c:v>4.01</c:v>
                </c:pt>
                <c:pt idx="127">
                  <c:v>4.17</c:v>
                </c:pt>
                <c:pt idx="128">
                  <c:v>4.1900000000000004</c:v>
                </c:pt>
                <c:pt idx="129">
                  <c:v>4.25</c:v>
                </c:pt>
                <c:pt idx="130">
                  <c:v>4.3899999999999997</c:v>
                </c:pt>
                <c:pt idx="131">
                  <c:v>4.3600000000000003</c:v>
                </c:pt>
                <c:pt idx="132">
                  <c:v>4.2</c:v>
                </c:pt>
                <c:pt idx="133">
                  <c:v>4.1500000000000004</c:v>
                </c:pt>
                <c:pt idx="134">
                  <c:v>3.97</c:v>
                </c:pt>
                <c:pt idx="135">
                  <c:v>4.17</c:v>
                </c:pt>
                <c:pt idx="136">
                  <c:v>4.3099999999999996</c:v>
                </c:pt>
                <c:pt idx="137">
                  <c:v>4.38</c:v>
                </c:pt>
                <c:pt idx="138">
                  <c:v>4.2699999999999996</c:v>
                </c:pt>
                <c:pt idx="139">
                  <c:v>4.09</c:v>
                </c:pt>
                <c:pt idx="140">
                  <c:v>4.04</c:v>
                </c:pt>
                <c:pt idx="141">
                  <c:v>3.92</c:v>
                </c:pt>
                <c:pt idx="142">
                  <c:v>3.8</c:v>
                </c:pt>
                <c:pt idx="143">
                  <c:v>3.62</c:v>
                </c:pt>
                <c:pt idx="144">
                  <c:v>3.52</c:v>
                </c:pt>
                <c:pt idx="145">
                  <c:v>3.51</c:v>
                </c:pt>
                <c:pt idx="146">
                  <c:v>3.66</c:v>
                </c:pt>
                <c:pt idx="147">
                  <c:v>3.46</c:v>
                </c:pt>
                <c:pt idx="148">
                  <c:v>3.28</c:v>
                </c:pt>
                <c:pt idx="149">
                  <c:v>3.13</c:v>
                </c:pt>
                <c:pt idx="150">
                  <c:v>3.18</c:v>
                </c:pt>
                <c:pt idx="151">
                  <c:v>3.22</c:v>
                </c:pt>
                <c:pt idx="152">
                  <c:v>3.04</c:v>
                </c:pt>
                <c:pt idx="153">
                  <c:v>3.19</c:v>
                </c:pt>
                <c:pt idx="154">
                  <c:v>3.4</c:v>
                </c:pt>
                <c:pt idx="155">
                  <c:v>3.36</c:v>
                </c:pt>
                <c:pt idx="156">
                  <c:v>3.32</c:v>
                </c:pt>
                <c:pt idx="157">
                  <c:v>3.47</c:v>
                </c:pt>
                <c:pt idx="158">
                  <c:v>3.65</c:v>
                </c:pt>
                <c:pt idx="159">
                  <c:v>3.9</c:v>
                </c:pt>
                <c:pt idx="160">
                  <c:v>3.96</c:v>
                </c:pt>
                <c:pt idx="161">
                  <c:v>3.98</c:v>
                </c:pt>
                <c:pt idx="162">
                  <c:v>4</c:v>
                </c:pt>
                <c:pt idx="163">
                  <c:v>3.88</c:v>
                </c:pt>
                <c:pt idx="164">
                  <c:v>3.76</c:v>
                </c:pt>
                <c:pt idx="165">
                  <c:v>3.78</c:v>
                </c:pt>
                <c:pt idx="166">
                  <c:v>3.72</c:v>
                </c:pt>
                <c:pt idx="167">
                  <c:v>3.76</c:v>
                </c:pt>
                <c:pt idx="168">
                  <c:v>4.04</c:v>
                </c:pt>
                <c:pt idx="169">
                  <c:v>4.07</c:v>
                </c:pt>
                <c:pt idx="170">
                  <c:v>3.97</c:v>
                </c:pt>
                <c:pt idx="171">
                  <c:v>4.1900000000000004</c:v>
                </c:pt>
                <c:pt idx="172">
                  <c:v>4.32</c:v>
                </c:pt>
                <c:pt idx="173">
                  <c:v>4.62</c:v>
                </c:pt>
                <c:pt idx="174">
                  <c:v>4.59</c:v>
                </c:pt>
                <c:pt idx="175">
                  <c:v>4.4000000000000004</c:v>
                </c:pt>
                <c:pt idx="176">
                  <c:v>4.32</c:v>
                </c:pt>
                <c:pt idx="177">
                  <c:v>4.3899999999999997</c:v>
                </c:pt>
                <c:pt idx="178">
                  <c:v>4.3099999999999996</c:v>
                </c:pt>
                <c:pt idx="179">
                  <c:v>4.45</c:v>
                </c:pt>
                <c:pt idx="180">
                  <c:v>4.25</c:v>
                </c:pt>
                <c:pt idx="181">
                  <c:v>4.21</c:v>
                </c:pt>
                <c:pt idx="182">
                  <c:v>4.17</c:v>
                </c:pt>
                <c:pt idx="183">
                  <c:v>4.4400000000000004</c:v>
                </c:pt>
                <c:pt idx="184">
                  <c:v>4.58</c:v>
                </c:pt>
                <c:pt idx="185">
                  <c:v>4.91</c:v>
                </c:pt>
                <c:pt idx="186">
                  <c:v>4.92</c:v>
                </c:pt>
                <c:pt idx="187">
                  <c:v>4.59</c:v>
                </c:pt>
                <c:pt idx="188">
                  <c:v>4.5599999999999996</c:v>
                </c:pt>
                <c:pt idx="189">
                  <c:v>4.55</c:v>
                </c:pt>
                <c:pt idx="190">
                  <c:v>4.5599999999999996</c:v>
                </c:pt>
                <c:pt idx="191">
                  <c:v>4.57</c:v>
                </c:pt>
                <c:pt idx="192">
                  <c:v>5.2</c:v>
                </c:pt>
                <c:pt idx="193">
                  <c:v>5.65</c:v>
                </c:pt>
                <c:pt idx="194">
                  <c:v>5.76</c:v>
                </c:pt>
                <c:pt idx="195">
                  <c:v>5.34</c:v>
                </c:pt>
                <c:pt idx="196">
                  <c:v>5.27</c:v>
                </c:pt>
                <c:pt idx="197">
                  <c:v>5.73</c:v>
                </c:pt>
                <c:pt idx="198">
                  <c:v>5.45</c:v>
                </c:pt>
                <c:pt idx="199">
                  <c:v>4.92</c:v>
                </c:pt>
                <c:pt idx="200">
                  <c:v>4.91</c:v>
                </c:pt>
                <c:pt idx="201">
                  <c:v>4.7699999999999996</c:v>
                </c:pt>
                <c:pt idx="202">
                  <c:v>4.82</c:v>
                </c:pt>
                <c:pt idx="203">
                  <c:v>4.88</c:v>
                </c:pt>
                <c:pt idx="204">
                  <c:v>4.83</c:v>
                </c:pt>
                <c:pt idx="205">
                  <c:v>4.7300000000000004</c:v>
                </c:pt>
                <c:pt idx="206">
                  <c:v>4.53</c:v>
                </c:pt>
                <c:pt idx="207">
                  <c:v>4.76</c:v>
                </c:pt>
                <c:pt idx="208">
                  <c:v>4.8600000000000003</c:v>
                </c:pt>
                <c:pt idx="209">
                  <c:v>5.31</c:v>
                </c:pt>
                <c:pt idx="210">
                  <c:v>5.32</c:v>
                </c:pt>
                <c:pt idx="211">
                  <c:v>5.3</c:v>
                </c:pt>
                <c:pt idx="212">
                  <c:v>6.14</c:v>
                </c:pt>
                <c:pt idx="213">
                  <c:v>6.42</c:v>
                </c:pt>
                <c:pt idx="214">
                  <c:v>8.2200000000000006</c:v>
                </c:pt>
                <c:pt idx="215">
                  <c:v>8.4499999999999993</c:v>
                </c:pt>
                <c:pt idx="216">
                  <c:v>8.75</c:v>
                </c:pt>
                <c:pt idx="217">
                  <c:v>9.1</c:v>
                </c:pt>
                <c:pt idx="218">
                  <c:v>9.67</c:v>
                </c:pt>
                <c:pt idx="219">
                  <c:v>9.7899999999999991</c:v>
                </c:pt>
                <c:pt idx="220">
                  <c:v>10.64</c:v>
                </c:pt>
                <c:pt idx="221">
                  <c:v>11.43</c:v>
                </c:pt>
                <c:pt idx="222">
                  <c:v>12.45</c:v>
                </c:pt>
                <c:pt idx="223">
                  <c:v>9.57</c:v>
                </c:pt>
                <c:pt idx="224">
                  <c:v>8.51</c:v>
                </c:pt>
                <c:pt idx="225">
                  <c:v>8.1</c:v>
                </c:pt>
                <c:pt idx="226">
                  <c:v>8.51</c:v>
                </c:pt>
                <c:pt idx="227">
                  <c:v>8.6999999999999993</c:v>
                </c:pt>
                <c:pt idx="228">
                  <c:v>7.71</c:v>
                </c:pt>
                <c:pt idx="229">
                  <c:v>7.02</c:v>
                </c:pt>
                <c:pt idx="230">
                  <c:v>6.9</c:v>
                </c:pt>
                <c:pt idx="231">
                  <c:v>6.88</c:v>
                </c:pt>
                <c:pt idx="232">
                  <c:v>7.12</c:v>
                </c:pt>
                <c:pt idx="233">
                  <c:v>7.09</c:v>
                </c:pt>
                <c:pt idx="234">
                  <c:v>6.12</c:v>
                </c:pt>
                <c:pt idx="235">
                  <c:v>5.91</c:v>
                </c:pt>
                <c:pt idx="236">
                  <c:v>5.28</c:v>
                </c:pt>
                <c:pt idx="237">
                  <c:v>4.7699999999999996</c:v>
                </c:pt>
                <c:pt idx="238">
                  <c:v>4.59</c:v>
                </c:pt>
                <c:pt idx="239">
                  <c:v>4.67</c:v>
                </c:pt>
                <c:pt idx="240">
                  <c:v>4.18</c:v>
                </c:pt>
                <c:pt idx="241">
                  <c:v>3.78</c:v>
                </c:pt>
              </c:numCache>
            </c:numRef>
          </c:val>
          <c:smooth val="0"/>
        </c:ser>
        <c:ser>
          <c:idx val="3"/>
          <c:order val="3"/>
          <c:tx>
            <c:strRef>
              <c:f>Data!$A$49</c:f>
              <c:strCache>
                <c:ptCount val="1"/>
                <c:pt idx="0">
                  <c:v>Spain</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Data!$B$49:$II$49</c:f>
              <c:numCache>
                <c:formatCode>#,##0.00</c:formatCode>
                <c:ptCount val="242"/>
                <c:pt idx="0">
                  <c:v>12.16</c:v>
                </c:pt>
                <c:pt idx="1">
                  <c:v>11.43</c:v>
                </c:pt>
                <c:pt idx="2">
                  <c:v>11.36</c:v>
                </c:pt>
                <c:pt idx="3">
                  <c:v>11.49</c:v>
                </c:pt>
                <c:pt idx="4">
                  <c:v>11.22</c:v>
                </c:pt>
                <c:pt idx="5">
                  <c:v>10.56</c:v>
                </c:pt>
                <c:pt idx="6">
                  <c:v>10.220000000000001</c:v>
                </c:pt>
                <c:pt idx="7">
                  <c:v>9.48</c:v>
                </c:pt>
                <c:pt idx="8">
                  <c:v>9.09</c:v>
                </c:pt>
                <c:pt idx="9">
                  <c:v>8.69</c:v>
                </c:pt>
                <c:pt idx="10">
                  <c:v>8.56</c:v>
                </c:pt>
                <c:pt idx="11">
                  <c:v>8.2799999999999994</c:v>
                </c:pt>
                <c:pt idx="12">
                  <c:v>7.98</c:v>
                </c:pt>
                <c:pt idx="13">
                  <c:v>8.07</c:v>
                </c:pt>
                <c:pt idx="14">
                  <c:v>8.82</c:v>
                </c:pt>
                <c:pt idx="15">
                  <c:v>9.07</c:v>
                </c:pt>
                <c:pt idx="16">
                  <c:v>9.5500000000000007</c:v>
                </c:pt>
                <c:pt idx="17">
                  <c:v>10.28</c:v>
                </c:pt>
                <c:pt idx="18">
                  <c:v>10.59</c:v>
                </c:pt>
                <c:pt idx="19">
                  <c:v>10.68</c:v>
                </c:pt>
                <c:pt idx="20">
                  <c:v>11.22</c:v>
                </c:pt>
                <c:pt idx="21">
                  <c:v>11.14</c:v>
                </c:pt>
                <c:pt idx="22">
                  <c:v>11.17</c:v>
                </c:pt>
                <c:pt idx="23">
                  <c:v>11.38</c:v>
                </c:pt>
                <c:pt idx="24">
                  <c:v>11.86</c:v>
                </c:pt>
                <c:pt idx="25">
                  <c:v>11.6</c:v>
                </c:pt>
                <c:pt idx="26">
                  <c:v>12.26</c:v>
                </c:pt>
                <c:pt idx="27">
                  <c:v>12.09</c:v>
                </c:pt>
                <c:pt idx="28">
                  <c:v>11.41</c:v>
                </c:pt>
                <c:pt idx="29">
                  <c:v>11.54</c:v>
                </c:pt>
                <c:pt idx="30">
                  <c:v>11.33</c:v>
                </c:pt>
                <c:pt idx="31">
                  <c:v>10.97</c:v>
                </c:pt>
                <c:pt idx="32">
                  <c:v>10.8</c:v>
                </c:pt>
                <c:pt idx="33">
                  <c:v>10.89</c:v>
                </c:pt>
                <c:pt idx="34">
                  <c:v>10.54</c:v>
                </c:pt>
                <c:pt idx="35">
                  <c:v>9.9499999999999993</c:v>
                </c:pt>
                <c:pt idx="36">
                  <c:v>9.4600000000000009</c:v>
                </c:pt>
                <c:pt idx="37">
                  <c:v>9.7100000000000009</c:v>
                </c:pt>
                <c:pt idx="38">
                  <c:v>9.89</c:v>
                </c:pt>
                <c:pt idx="39">
                  <c:v>9.33</c:v>
                </c:pt>
                <c:pt idx="40">
                  <c:v>9.17</c:v>
                </c:pt>
                <c:pt idx="41">
                  <c:v>9.11</c:v>
                </c:pt>
                <c:pt idx="42">
                  <c:v>8.7799999999999994</c:v>
                </c:pt>
                <c:pt idx="43">
                  <c:v>8.86</c:v>
                </c:pt>
                <c:pt idx="44">
                  <c:v>8.43</c:v>
                </c:pt>
                <c:pt idx="45">
                  <c:v>7.76</c:v>
                </c:pt>
                <c:pt idx="46">
                  <c:v>7.34</c:v>
                </c:pt>
                <c:pt idx="47">
                  <c:v>7</c:v>
                </c:pt>
                <c:pt idx="48">
                  <c:v>6.83</c:v>
                </c:pt>
                <c:pt idx="49">
                  <c:v>6.74</c:v>
                </c:pt>
                <c:pt idx="50">
                  <c:v>7.03</c:v>
                </c:pt>
                <c:pt idx="51">
                  <c:v>6.95</c:v>
                </c:pt>
                <c:pt idx="52">
                  <c:v>6.61</c:v>
                </c:pt>
                <c:pt idx="53">
                  <c:v>6.47</c:v>
                </c:pt>
                <c:pt idx="54">
                  <c:v>6.21</c:v>
                </c:pt>
                <c:pt idx="55">
                  <c:v>6.31</c:v>
                </c:pt>
                <c:pt idx="56">
                  <c:v>6.09</c:v>
                </c:pt>
                <c:pt idx="57">
                  <c:v>5.98</c:v>
                </c:pt>
                <c:pt idx="58">
                  <c:v>5.96</c:v>
                </c:pt>
                <c:pt idx="59">
                  <c:v>5.64</c:v>
                </c:pt>
                <c:pt idx="60">
                  <c:v>5.4</c:v>
                </c:pt>
                <c:pt idx="61">
                  <c:v>5.24</c:v>
                </c:pt>
                <c:pt idx="62">
                  <c:v>5.09</c:v>
                </c:pt>
                <c:pt idx="63">
                  <c:v>5.0599999999999996</c:v>
                </c:pt>
                <c:pt idx="64">
                  <c:v>5.13</c:v>
                </c:pt>
                <c:pt idx="65">
                  <c:v>5.0199999999999996</c:v>
                </c:pt>
                <c:pt idx="66">
                  <c:v>4.9400000000000004</c:v>
                </c:pt>
                <c:pt idx="67">
                  <c:v>4.74</c:v>
                </c:pt>
                <c:pt idx="68">
                  <c:v>4.4800000000000004</c:v>
                </c:pt>
                <c:pt idx="69">
                  <c:v>4.43</c:v>
                </c:pt>
                <c:pt idx="70">
                  <c:v>4.4000000000000004</c:v>
                </c:pt>
                <c:pt idx="71">
                  <c:v>4.07</c:v>
                </c:pt>
                <c:pt idx="72">
                  <c:v>3.88</c:v>
                </c:pt>
                <c:pt idx="73">
                  <c:v>4.0199999999999996</c:v>
                </c:pt>
                <c:pt idx="74">
                  <c:v>4.26</c:v>
                </c:pt>
                <c:pt idx="75">
                  <c:v>4.08</c:v>
                </c:pt>
                <c:pt idx="76">
                  <c:v>4.28</c:v>
                </c:pt>
                <c:pt idx="77">
                  <c:v>4.5999999999999996</c:v>
                </c:pt>
                <c:pt idx="78">
                  <c:v>4.91</c:v>
                </c:pt>
                <c:pt idx="79">
                  <c:v>5.17</c:v>
                </c:pt>
                <c:pt idx="80">
                  <c:v>5.32</c:v>
                </c:pt>
                <c:pt idx="81">
                  <c:v>5.56</c:v>
                </c:pt>
                <c:pt idx="82">
                  <c:v>5.28</c:v>
                </c:pt>
                <c:pt idx="83">
                  <c:v>5.37</c:v>
                </c:pt>
                <c:pt idx="84">
                  <c:v>5.76</c:v>
                </c:pt>
                <c:pt idx="85">
                  <c:v>5.73</c:v>
                </c:pt>
                <c:pt idx="86">
                  <c:v>5.55</c:v>
                </c:pt>
                <c:pt idx="87">
                  <c:v>5.45</c:v>
                </c:pt>
                <c:pt idx="88">
                  <c:v>5.63</c:v>
                </c:pt>
                <c:pt idx="89">
                  <c:v>5.45</c:v>
                </c:pt>
                <c:pt idx="90">
                  <c:v>5.53</c:v>
                </c:pt>
                <c:pt idx="91">
                  <c:v>5.5</c:v>
                </c:pt>
                <c:pt idx="92">
                  <c:v>5.56</c:v>
                </c:pt>
                <c:pt idx="93">
                  <c:v>5.5</c:v>
                </c:pt>
                <c:pt idx="94">
                  <c:v>5.45</c:v>
                </c:pt>
                <c:pt idx="95">
                  <c:v>5.2</c:v>
                </c:pt>
                <c:pt idx="96">
                  <c:v>5.08</c:v>
                </c:pt>
                <c:pt idx="97">
                  <c:v>5.12</c:v>
                </c:pt>
                <c:pt idx="98">
                  <c:v>5.04</c:v>
                </c:pt>
                <c:pt idx="99">
                  <c:v>5.18</c:v>
                </c:pt>
                <c:pt idx="100">
                  <c:v>5.36</c:v>
                </c:pt>
                <c:pt idx="101">
                  <c:v>5.33</c:v>
                </c:pt>
                <c:pt idx="102">
                  <c:v>5.35</c:v>
                </c:pt>
                <c:pt idx="103">
                  <c:v>5.16</c:v>
                </c:pt>
                <c:pt idx="104">
                  <c:v>5.14</c:v>
                </c:pt>
                <c:pt idx="105">
                  <c:v>4.91</c:v>
                </c:pt>
                <c:pt idx="106">
                  <c:v>4.76</c:v>
                </c:pt>
                <c:pt idx="107">
                  <c:v>4.97</c:v>
                </c:pt>
                <c:pt idx="108">
                  <c:v>5.05</c:v>
                </c:pt>
                <c:pt idx="109">
                  <c:v>5.1100000000000003</c:v>
                </c:pt>
                <c:pt idx="110">
                  <c:v>5.34</c:v>
                </c:pt>
                <c:pt idx="111">
                  <c:v>5.34</c:v>
                </c:pt>
                <c:pt idx="112">
                  <c:v>5.36</c:v>
                </c:pt>
                <c:pt idx="113">
                  <c:v>5.23</c:v>
                </c:pt>
                <c:pt idx="114">
                  <c:v>5.07</c:v>
                </c:pt>
                <c:pt idx="115">
                  <c:v>4.78</c:v>
                </c:pt>
                <c:pt idx="116">
                  <c:v>4.57</c:v>
                </c:pt>
                <c:pt idx="117">
                  <c:v>4.63</c:v>
                </c:pt>
                <c:pt idx="118">
                  <c:v>4.5999999999999996</c:v>
                </c:pt>
                <c:pt idx="119">
                  <c:v>4.42</c:v>
                </c:pt>
                <c:pt idx="120">
                  <c:v>4.24</c:v>
                </c:pt>
                <c:pt idx="121">
                  <c:v>4.01</c:v>
                </c:pt>
                <c:pt idx="122">
                  <c:v>4.04</c:v>
                </c:pt>
                <c:pt idx="123">
                  <c:v>4.1900000000000004</c:v>
                </c:pt>
                <c:pt idx="124">
                  <c:v>3.88</c:v>
                </c:pt>
                <c:pt idx="125">
                  <c:v>3.69</c:v>
                </c:pt>
                <c:pt idx="126">
                  <c:v>4.03</c:v>
                </c:pt>
                <c:pt idx="127">
                  <c:v>4.1900000000000004</c:v>
                </c:pt>
                <c:pt idx="128">
                  <c:v>4.21</c:v>
                </c:pt>
                <c:pt idx="129">
                  <c:v>4.2699999999999996</c:v>
                </c:pt>
                <c:pt idx="130">
                  <c:v>4.4000000000000004</c:v>
                </c:pt>
                <c:pt idx="131">
                  <c:v>4.34</c:v>
                </c:pt>
                <c:pt idx="132">
                  <c:v>4.1900000000000004</c:v>
                </c:pt>
                <c:pt idx="133">
                  <c:v>4.1399999999999997</c:v>
                </c:pt>
                <c:pt idx="134">
                  <c:v>4.01</c:v>
                </c:pt>
                <c:pt idx="135">
                  <c:v>4.2</c:v>
                </c:pt>
                <c:pt idx="136">
                  <c:v>4.33</c:v>
                </c:pt>
                <c:pt idx="137">
                  <c:v>4.3899999999999997</c:v>
                </c:pt>
                <c:pt idx="138">
                  <c:v>4.28</c:v>
                </c:pt>
                <c:pt idx="139">
                  <c:v>4.1500000000000004</c:v>
                </c:pt>
                <c:pt idx="140">
                  <c:v>4.08</c:v>
                </c:pt>
                <c:pt idx="141">
                  <c:v>3.97</c:v>
                </c:pt>
                <c:pt idx="142">
                  <c:v>3.85</c:v>
                </c:pt>
                <c:pt idx="143">
                  <c:v>3.64</c:v>
                </c:pt>
                <c:pt idx="144">
                  <c:v>3.59</c:v>
                </c:pt>
                <c:pt idx="145">
                  <c:v>3.58</c:v>
                </c:pt>
                <c:pt idx="146">
                  <c:v>3.74</c:v>
                </c:pt>
                <c:pt idx="147">
                  <c:v>3.53</c:v>
                </c:pt>
                <c:pt idx="148">
                  <c:v>3.36</c:v>
                </c:pt>
                <c:pt idx="149">
                  <c:v>3.18</c:v>
                </c:pt>
                <c:pt idx="150">
                  <c:v>3.22</c:v>
                </c:pt>
                <c:pt idx="151">
                  <c:v>3.23</c:v>
                </c:pt>
                <c:pt idx="152">
                  <c:v>3.09</c:v>
                </c:pt>
                <c:pt idx="153">
                  <c:v>3.28</c:v>
                </c:pt>
                <c:pt idx="154">
                  <c:v>3.48</c:v>
                </c:pt>
                <c:pt idx="155">
                  <c:v>3.37</c:v>
                </c:pt>
                <c:pt idx="156">
                  <c:v>3.33</c:v>
                </c:pt>
                <c:pt idx="157">
                  <c:v>3.48</c:v>
                </c:pt>
                <c:pt idx="158">
                  <c:v>3.66</c:v>
                </c:pt>
                <c:pt idx="159">
                  <c:v>3.92</c:v>
                </c:pt>
                <c:pt idx="160">
                  <c:v>3.99</c:v>
                </c:pt>
                <c:pt idx="161">
                  <c:v>3.99</c:v>
                </c:pt>
                <c:pt idx="162">
                  <c:v>4.0199999999999996</c:v>
                </c:pt>
                <c:pt idx="163">
                  <c:v>3.89</c:v>
                </c:pt>
                <c:pt idx="164">
                  <c:v>3.76</c:v>
                </c:pt>
                <c:pt idx="165">
                  <c:v>3.81</c:v>
                </c:pt>
                <c:pt idx="166">
                  <c:v>3.75</c:v>
                </c:pt>
                <c:pt idx="167">
                  <c:v>3.82</c:v>
                </c:pt>
                <c:pt idx="168">
                  <c:v>4.07</c:v>
                </c:pt>
                <c:pt idx="169">
                  <c:v>4.0999999999999996</c:v>
                </c:pt>
                <c:pt idx="170">
                  <c:v>4.01</c:v>
                </c:pt>
                <c:pt idx="171">
                  <c:v>4.21</c:v>
                </c:pt>
                <c:pt idx="172">
                  <c:v>4.34</c:v>
                </c:pt>
                <c:pt idx="173">
                  <c:v>4.62</c:v>
                </c:pt>
                <c:pt idx="174">
                  <c:v>4.5999999999999996</c:v>
                </c:pt>
                <c:pt idx="175">
                  <c:v>4.4000000000000004</c:v>
                </c:pt>
                <c:pt idx="176">
                  <c:v>4.3600000000000003</c:v>
                </c:pt>
                <c:pt idx="177">
                  <c:v>4.38</c:v>
                </c:pt>
                <c:pt idx="178">
                  <c:v>4.25</c:v>
                </c:pt>
                <c:pt idx="179">
                  <c:v>4.3499999999999996</c:v>
                </c:pt>
                <c:pt idx="180">
                  <c:v>4.18</c:v>
                </c:pt>
                <c:pt idx="181">
                  <c:v>4.1500000000000004</c:v>
                </c:pt>
                <c:pt idx="182">
                  <c:v>4.12</c:v>
                </c:pt>
                <c:pt idx="183">
                  <c:v>4.32</c:v>
                </c:pt>
                <c:pt idx="184">
                  <c:v>4.43</c:v>
                </c:pt>
                <c:pt idx="185">
                  <c:v>4.79</c:v>
                </c:pt>
                <c:pt idx="186">
                  <c:v>4.8</c:v>
                </c:pt>
                <c:pt idx="187">
                  <c:v>4.5599999999999996</c:v>
                </c:pt>
                <c:pt idx="188">
                  <c:v>4.57</c:v>
                </c:pt>
                <c:pt idx="189">
                  <c:v>4.46</c:v>
                </c:pt>
                <c:pt idx="190">
                  <c:v>4.1500000000000004</c:v>
                </c:pt>
                <c:pt idx="191">
                  <c:v>3.86</c:v>
                </c:pt>
                <c:pt idx="192">
                  <c:v>4.1500000000000004</c:v>
                </c:pt>
                <c:pt idx="193">
                  <c:v>4.2300000000000004</c:v>
                </c:pt>
                <c:pt idx="194">
                  <c:v>4.0599999999999996</c:v>
                </c:pt>
                <c:pt idx="195">
                  <c:v>4.01</c:v>
                </c:pt>
                <c:pt idx="196">
                  <c:v>4.0599999999999996</c:v>
                </c:pt>
                <c:pt idx="197">
                  <c:v>4.25</c:v>
                </c:pt>
                <c:pt idx="198">
                  <c:v>4.01</c:v>
                </c:pt>
                <c:pt idx="199">
                  <c:v>3.79</c:v>
                </c:pt>
                <c:pt idx="200">
                  <c:v>3.81</c:v>
                </c:pt>
                <c:pt idx="201">
                  <c:v>3.78</c:v>
                </c:pt>
                <c:pt idx="202">
                  <c:v>3.79</c:v>
                </c:pt>
                <c:pt idx="203">
                  <c:v>3.81</c:v>
                </c:pt>
                <c:pt idx="204">
                  <c:v>3.99</c:v>
                </c:pt>
                <c:pt idx="205">
                  <c:v>3.98</c:v>
                </c:pt>
                <c:pt idx="206">
                  <c:v>3.83</c:v>
                </c:pt>
                <c:pt idx="207">
                  <c:v>3.9</c:v>
                </c:pt>
                <c:pt idx="208">
                  <c:v>4.08</c:v>
                </c:pt>
                <c:pt idx="209">
                  <c:v>4.5599999999999996</c:v>
                </c:pt>
                <c:pt idx="210">
                  <c:v>4.43</c:v>
                </c:pt>
                <c:pt idx="211">
                  <c:v>4.04</c:v>
                </c:pt>
                <c:pt idx="212">
                  <c:v>4.09</c:v>
                </c:pt>
                <c:pt idx="213">
                  <c:v>4.04</c:v>
                </c:pt>
                <c:pt idx="214">
                  <c:v>4.6900000000000004</c:v>
                </c:pt>
                <c:pt idx="215">
                  <c:v>5.38</c:v>
                </c:pt>
                <c:pt idx="216">
                  <c:v>5.38</c:v>
                </c:pt>
                <c:pt idx="217">
                  <c:v>5.26</c:v>
                </c:pt>
                <c:pt idx="218">
                  <c:v>5.25</c:v>
                </c:pt>
                <c:pt idx="219">
                  <c:v>5.33</c:v>
                </c:pt>
                <c:pt idx="220">
                  <c:v>5.32</c:v>
                </c:pt>
                <c:pt idx="221">
                  <c:v>5.48</c:v>
                </c:pt>
                <c:pt idx="222">
                  <c:v>5.83</c:v>
                </c:pt>
                <c:pt idx="223">
                  <c:v>5.25</c:v>
                </c:pt>
                <c:pt idx="224">
                  <c:v>5.2</c:v>
                </c:pt>
                <c:pt idx="225">
                  <c:v>5.26</c:v>
                </c:pt>
                <c:pt idx="226">
                  <c:v>6.2</c:v>
                </c:pt>
                <c:pt idx="227">
                  <c:v>5.53</c:v>
                </c:pt>
                <c:pt idx="228">
                  <c:v>5.41</c:v>
                </c:pt>
                <c:pt idx="229">
                  <c:v>5.1100000000000003</c:v>
                </c:pt>
                <c:pt idx="230">
                  <c:v>5.17</c:v>
                </c:pt>
                <c:pt idx="231">
                  <c:v>5.79</c:v>
                </c:pt>
                <c:pt idx="232">
                  <c:v>6.13</c:v>
                </c:pt>
                <c:pt idx="233">
                  <c:v>6.59</c:v>
                </c:pt>
                <c:pt idx="234">
                  <c:v>6.79</c:v>
                </c:pt>
                <c:pt idx="235">
                  <c:v>6.58</c:v>
                </c:pt>
                <c:pt idx="236">
                  <c:v>5.91</c:v>
                </c:pt>
                <c:pt idx="237">
                  <c:v>5.64</c:v>
                </c:pt>
                <c:pt idx="238">
                  <c:v>5.69</c:v>
                </c:pt>
                <c:pt idx="239">
                  <c:v>5.34</c:v>
                </c:pt>
                <c:pt idx="240">
                  <c:v>5.05</c:v>
                </c:pt>
                <c:pt idx="241">
                  <c:v>5.22</c:v>
                </c:pt>
              </c:numCache>
            </c:numRef>
          </c:val>
          <c:smooth val="0"/>
        </c:ser>
        <c:ser>
          <c:idx val="4"/>
          <c:order val="4"/>
          <c:tx>
            <c:strRef>
              <c:f>Data!$A$50</c:f>
              <c:strCache>
                <c:ptCount val="1"/>
                <c:pt idx="0">
                  <c:v>Italy</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Data!$B$50:$II$50</c:f>
              <c:numCache>
                <c:formatCode>#,##0.00</c:formatCode>
                <c:ptCount val="242"/>
                <c:pt idx="0">
                  <c:v>13.43</c:v>
                </c:pt>
                <c:pt idx="1">
                  <c:v>13.06</c:v>
                </c:pt>
                <c:pt idx="2">
                  <c:v>12.9</c:v>
                </c:pt>
                <c:pt idx="3">
                  <c:v>13.11</c:v>
                </c:pt>
                <c:pt idx="4">
                  <c:v>12.46</c:v>
                </c:pt>
                <c:pt idx="5">
                  <c:v>11.67</c:v>
                </c:pt>
                <c:pt idx="6">
                  <c:v>11.1</c:v>
                </c:pt>
                <c:pt idx="7">
                  <c:v>9.76</c:v>
                </c:pt>
                <c:pt idx="8">
                  <c:v>9.4700000000000006</c:v>
                </c:pt>
                <c:pt idx="9">
                  <c:v>9.02</c:v>
                </c:pt>
                <c:pt idx="10">
                  <c:v>9.33</c:v>
                </c:pt>
                <c:pt idx="11">
                  <c:v>8.93</c:v>
                </c:pt>
                <c:pt idx="12">
                  <c:v>8.67</c:v>
                </c:pt>
                <c:pt idx="13">
                  <c:v>8.77</c:v>
                </c:pt>
                <c:pt idx="14">
                  <c:v>9.44</c:v>
                </c:pt>
                <c:pt idx="15">
                  <c:v>9.0500000000000007</c:v>
                </c:pt>
                <c:pt idx="16">
                  <c:v>9.3699999999999992</c:v>
                </c:pt>
                <c:pt idx="17">
                  <c:v>10.48</c:v>
                </c:pt>
                <c:pt idx="18">
                  <c:v>10.77</c:v>
                </c:pt>
                <c:pt idx="19">
                  <c:v>11.46</c:v>
                </c:pt>
                <c:pt idx="20">
                  <c:v>11.94</c:v>
                </c:pt>
                <c:pt idx="21">
                  <c:v>12.07</c:v>
                </c:pt>
                <c:pt idx="22">
                  <c:v>12.02</c:v>
                </c:pt>
                <c:pt idx="23">
                  <c:v>12.2</c:v>
                </c:pt>
                <c:pt idx="24">
                  <c:v>12.37</c:v>
                </c:pt>
                <c:pt idx="25">
                  <c:v>12.39</c:v>
                </c:pt>
                <c:pt idx="26">
                  <c:v>13.45</c:v>
                </c:pt>
                <c:pt idx="27">
                  <c:v>13.4</c:v>
                </c:pt>
                <c:pt idx="28">
                  <c:v>12.3</c:v>
                </c:pt>
                <c:pt idx="29">
                  <c:v>12.38</c:v>
                </c:pt>
                <c:pt idx="30">
                  <c:v>12.21</c:v>
                </c:pt>
                <c:pt idx="31">
                  <c:v>11.66</c:v>
                </c:pt>
                <c:pt idx="32">
                  <c:v>11.54</c:v>
                </c:pt>
                <c:pt idx="33">
                  <c:v>11.96</c:v>
                </c:pt>
                <c:pt idx="34">
                  <c:v>11.63</c:v>
                </c:pt>
                <c:pt idx="35">
                  <c:v>11.17</c:v>
                </c:pt>
                <c:pt idx="36">
                  <c:v>10.43</c:v>
                </c:pt>
                <c:pt idx="37">
                  <c:v>10.52</c:v>
                </c:pt>
                <c:pt idx="38">
                  <c:v>10.69</c:v>
                </c:pt>
                <c:pt idx="39">
                  <c:v>10.34</c:v>
                </c:pt>
                <c:pt idx="40">
                  <c:v>9.6999999999999993</c:v>
                </c:pt>
                <c:pt idx="41">
                  <c:v>9.57</c:v>
                </c:pt>
                <c:pt idx="42">
                  <c:v>9.43</c:v>
                </c:pt>
                <c:pt idx="43">
                  <c:v>9.48</c:v>
                </c:pt>
                <c:pt idx="44">
                  <c:v>9.17</c:v>
                </c:pt>
                <c:pt idx="45">
                  <c:v>8.23</c:v>
                </c:pt>
                <c:pt idx="46">
                  <c:v>7.69</c:v>
                </c:pt>
                <c:pt idx="47">
                  <c:v>7.56</c:v>
                </c:pt>
                <c:pt idx="48">
                  <c:v>7.38</c:v>
                </c:pt>
                <c:pt idx="49">
                  <c:v>7.36</c:v>
                </c:pt>
                <c:pt idx="50">
                  <c:v>7.87</c:v>
                </c:pt>
                <c:pt idx="51">
                  <c:v>7.74</c:v>
                </c:pt>
                <c:pt idx="52">
                  <c:v>7.32</c:v>
                </c:pt>
                <c:pt idx="53">
                  <c:v>7.07</c:v>
                </c:pt>
                <c:pt idx="54">
                  <c:v>6.52</c:v>
                </c:pt>
                <c:pt idx="55">
                  <c:v>6.66</c:v>
                </c:pt>
                <c:pt idx="56">
                  <c:v>6.36</c:v>
                </c:pt>
                <c:pt idx="57">
                  <c:v>6.2</c:v>
                </c:pt>
                <c:pt idx="58">
                  <c:v>6.13</c:v>
                </c:pt>
                <c:pt idx="59">
                  <c:v>5.74</c:v>
                </c:pt>
                <c:pt idx="60">
                  <c:v>5.43</c:v>
                </c:pt>
                <c:pt idx="61">
                  <c:v>5.38</c:v>
                </c:pt>
                <c:pt idx="62">
                  <c:v>5.2</c:v>
                </c:pt>
                <c:pt idx="63">
                  <c:v>5.15</c:v>
                </c:pt>
                <c:pt idx="64">
                  <c:v>5.21</c:v>
                </c:pt>
                <c:pt idx="65">
                  <c:v>5.08</c:v>
                </c:pt>
                <c:pt idx="66">
                  <c:v>4.97</c:v>
                </c:pt>
                <c:pt idx="67">
                  <c:v>4.79</c:v>
                </c:pt>
                <c:pt idx="68">
                  <c:v>4.53</c:v>
                </c:pt>
                <c:pt idx="69">
                  <c:v>4.49</c:v>
                </c:pt>
                <c:pt idx="70">
                  <c:v>4.38</c:v>
                </c:pt>
                <c:pt idx="71">
                  <c:v>4</c:v>
                </c:pt>
                <c:pt idx="72">
                  <c:v>3.92</c:v>
                </c:pt>
                <c:pt idx="73">
                  <c:v>4.05</c:v>
                </c:pt>
                <c:pt idx="74">
                  <c:v>4.2699999999999996</c:v>
                </c:pt>
                <c:pt idx="75">
                  <c:v>4.1100000000000003</c:v>
                </c:pt>
                <c:pt idx="76">
                  <c:v>4.28</c:v>
                </c:pt>
                <c:pt idx="77">
                  <c:v>4.62</c:v>
                </c:pt>
                <c:pt idx="78">
                  <c:v>4.9400000000000004</c:v>
                </c:pt>
                <c:pt idx="79">
                  <c:v>5.13</c:v>
                </c:pt>
                <c:pt idx="80">
                  <c:v>5.28</c:v>
                </c:pt>
                <c:pt idx="81">
                  <c:v>5.52</c:v>
                </c:pt>
                <c:pt idx="82">
                  <c:v>5.25</c:v>
                </c:pt>
                <c:pt idx="83">
                  <c:v>5.36</c:v>
                </c:pt>
                <c:pt idx="84">
                  <c:v>5.75</c:v>
                </c:pt>
                <c:pt idx="85">
                  <c:v>5.73</c:v>
                </c:pt>
                <c:pt idx="86">
                  <c:v>5.58</c:v>
                </c:pt>
                <c:pt idx="87">
                  <c:v>5.47</c:v>
                </c:pt>
                <c:pt idx="88">
                  <c:v>5.66</c:v>
                </c:pt>
                <c:pt idx="89">
                  <c:v>5.51</c:v>
                </c:pt>
                <c:pt idx="90">
                  <c:v>5.59</c:v>
                </c:pt>
                <c:pt idx="91">
                  <c:v>5.56</c:v>
                </c:pt>
                <c:pt idx="92">
                  <c:v>5.63</c:v>
                </c:pt>
                <c:pt idx="93">
                  <c:v>5.58</c:v>
                </c:pt>
                <c:pt idx="94">
                  <c:v>5.55</c:v>
                </c:pt>
                <c:pt idx="95">
                  <c:v>5.3</c:v>
                </c:pt>
                <c:pt idx="96">
                  <c:v>5.18</c:v>
                </c:pt>
                <c:pt idx="97">
                  <c:v>5.18</c:v>
                </c:pt>
                <c:pt idx="98">
                  <c:v>5.13</c:v>
                </c:pt>
                <c:pt idx="99">
                  <c:v>5.28</c:v>
                </c:pt>
                <c:pt idx="100">
                  <c:v>5.45</c:v>
                </c:pt>
                <c:pt idx="101">
                  <c:v>5.4</c:v>
                </c:pt>
                <c:pt idx="102">
                  <c:v>5.42</c:v>
                </c:pt>
                <c:pt idx="103">
                  <c:v>5.22</c:v>
                </c:pt>
                <c:pt idx="104">
                  <c:v>5.2</c:v>
                </c:pt>
                <c:pt idx="105">
                  <c:v>4.96</c:v>
                </c:pt>
                <c:pt idx="106">
                  <c:v>4.8</c:v>
                </c:pt>
                <c:pt idx="107">
                  <c:v>5.05</c:v>
                </c:pt>
                <c:pt idx="108">
                  <c:v>5.14</c:v>
                </c:pt>
                <c:pt idx="109">
                  <c:v>5.2</c:v>
                </c:pt>
                <c:pt idx="110">
                  <c:v>5.41</c:v>
                </c:pt>
                <c:pt idx="111">
                  <c:v>5.4</c:v>
                </c:pt>
                <c:pt idx="112">
                  <c:v>5.41</c:v>
                </c:pt>
                <c:pt idx="113">
                  <c:v>5.26</c:v>
                </c:pt>
                <c:pt idx="114">
                  <c:v>5.1100000000000003</c:v>
                </c:pt>
                <c:pt idx="115">
                  <c:v>4.83</c:v>
                </c:pt>
                <c:pt idx="116">
                  <c:v>4.62</c:v>
                </c:pt>
                <c:pt idx="117">
                  <c:v>4.76</c:v>
                </c:pt>
                <c:pt idx="118">
                  <c:v>4.74</c:v>
                </c:pt>
                <c:pt idx="119">
                  <c:v>4.55</c:v>
                </c:pt>
                <c:pt idx="120">
                  <c:v>4.38</c:v>
                </c:pt>
                <c:pt idx="121">
                  <c:v>4.16</c:v>
                </c:pt>
                <c:pt idx="122">
                  <c:v>4.18</c:v>
                </c:pt>
                <c:pt idx="123">
                  <c:v>4.3099999999999996</c:v>
                </c:pt>
                <c:pt idx="124">
                  <c:v>4.04</c:v>
                </c:pt>
                <c:pt idx="125">
                  <c:v>3.82</c:v>
                </c:pt>
                <c:pt idx="126">
                  <c:v>4.13</c:v>
                </c:pt>
                <c:pt idx="127">
                  <c:v>4.29</c:v>
                </c:pt>
                <c:pt idx="128">
                  <c:v>4.3099999999999996</c:v>
                </c:pt>
                <c:pt idx="129">
                  <c:v>4.38</c:v>
                </c:pt>
                <c:pt idx="130">
                  <c:v>4.51</c:v>
                </c:pt>
                <c:pt idx="131">
                  <c:v>4.46</c:v>
                </c:pt>
                <c:pt idx="132">
                  <c:v>4.32</c:v>
                </c:pt>
                <c:pt idx="133">
                  <c:v>4.34</c:v>
                </c:pt>
                <c:pt idx="134">
                  <c:v>4.17</c:v>
                </c:pt>
                <c:pt idx="135">
                  <c:v>4.3499999999999996</c:v>
                </c:pt>
                <c:pt idx="136">
                  <c:v>4.49</c:v>
                </c:pt>
                <c:pt idx="137">
                  <c:v>4.54</c:v>
                </c:pt>
                <c:pt idx="138">
                  <c:v>4.4400000000000004</c:v>
                </c:pt>
                <c:pt idx="139">
                  <c:v>4.28</c:v>
                </c:pt>
                <c:pt idx="140">
                  <c:v>4.25</c:v>
                </c:pt>
                <c:pt idx="141">
                  <c:v>4.13</c:v>
                </c:pt>
                <c:pt idx="142">
                  <c:v>4</c:v>
                </c:pt>
                <c:pt idx="143">
                  <c:v>3.79</c:v>
                </c:pt>
                <c:pt idx="144">
                  <c:v>3.71</c:v>
                </c:pt>
                <c:pt idx="145">
                  <c:v>3.68</c:v>
                </c:pt>
                <c:pt idx="146">
                  <c:v>3.84</c:v>
                </c:pt>
                <c:pt idx="147">
                  <c:v>3.65</c:v>
                </c:pt>
                <c:pt idx="148">
                  <c:v>3.55</c:v>
                </c:pt>
                <c:pt idx="149">
                  <c:v>3.4</c:v>
                </c:pt>
                <c:pt idx="150">
                  <c:v>3.44</c:v>
                </c:pt>
                <c:pt idx="151">
                  <c:v>3.45</c:v>
                </c:pt>
                <c:pt idx="152">
                  <c:v>3.29</c:v>
                </c:pt>
                <c:pt idx="153">
                  <c:v>3.44</c:v>
                </c:pt>
                <c:pt idx="154">
                  <c:v>3.66</c:v>
                </c:pt>
                <c:pt idx="155">
                  <c:v>3.55</c:v>
                </c:pt>
                <c:pt idx="156">
                  <c:v>3.54</c:v>
                </c:pt>
                <c:pt idx="157">
                  <c:v>3.7</c:v>
                </c:pt>
                <c:pt idx="158">
                  <c:v>3.92</c:v>
                </c:pt>
                <c:pt idx="159">
                  <c:v>4.22</c:v>
                </c:pt>
                <c:pt idx="160">
                  <c:v>4.28</c:v>
                </c:pt>
                <c:pt idx="161">
                  <c:v>4.3</c:v>
                </c:pt>
                <c:pt idx="162">
                  <c:v>4.3099999999999996</c:v>
                </c:pt>
                <c:pt idx="163">
                  <c:v>4.17</c:v>
                </c:pt>
                <c:pt idx="164">
                  <c:v>4.04</c:v>
                </c:pt>
                <c:pt idx="165">
                  <c:v>4.07</c:v>
                </c:pt>
                <c:pt idx="166">
                  <c:v>3.97</c:v>
                </c:pt>
                <c:pt idx="167">
                  <c:v>4.04</c:v>
                </c:pt>
                <c:pt idx="168">
                  <c:v>4.26</c:v>
                </c:pt>
                <c:pt idx="169">
                  <c:v>4.28</c:v>
                </c:pt>
                <c:pt idx="170">
                  <c:v>4.18</c:v>
                </c:pt>
                <c:pt idx="171">
                  <c:v>4.37</c:v>
                </c:pt>
                <c:pt idx="172">
                  <c:v>4.49</c:v>
                </c:pt>
                <c:pt idx="173">
                  <c:v>4.7699999999999996</c:v>
                </c:pt>
                <c:pt idx="174">
                  <c:v>4.76</c:v>
                </c:pt>
                <c:pt idx="175">
                  <c:v>4.58</c:v>
                </c:pt>
                <c:pt idx="176">
                  <c:v>4.57</c:v>
                </c:pt>
                <c:pt idx="177">
                  <c:v>4.59</c:v>
                </c:pt>
                <c:pt idx="178">
                  <c:v>4.45</c:v>
                </c:pt>
                <c:pt idx="179">
                  <c:v>4.54</c:v>
                </c:pt>
                <c:pt idx="180">
                  <c:v>4.4000000000000004</c:v>
                </c:pt>
                <c:pt idx="181">
                  <c:v>4.3499999999999996</c:v>
                </c:pt>
                <c:pt idx="182">
                  <c:v>4.38</c:v>
                </c:pt>
                <c:pt idx="183">
                  <c:v>4.53</c:v>
                </c:pt>
                <c:pt idx="184">
                  <c:v>4.7</c:v>
                </c:pt>
                <c:pt idx="185">
                  <c:v>5.1100000000000003</c:v>
                </c:pt>
                <c:pt idx="186">
                  <c:v>5.0999999999999996</c:v>
                </c:pt>
                <c:pt idx="187">
                  <c:v>4.8099999999999996</c:v>
                </c:pt>
                <c:pt idx="188">
                  <c:v>4.8</c:v>
                </c:pt>
                <c:pt idx="189">
                  <c:v>4.78</c:v>
                </c:pt>
                <c:pt idx="190">
                  <c:v>4.74</c:v>
                </c:pt>
                <c:pt idx="191">
                  <c:v>4.47</c:v>
                </c:pt>
                <c:pt idx="192">
                  <c:v>4.62</c:v>
                </c:pt>
                <c:pt idx="193">
                  <c:v>4.54</c:v>
                </c:pt>
                <c:pt idx="194">
                  <c:v>4.46</c:v>
                </c:pt>
                <c:pt idx="195">
                  <c:v>4.3600000000000003</c:v>
                </c:pt>
                <c:pt idx="196">
                  <c:v>4.42</c:v>
                </c:pt>
                <c:pt idx="197">
                  <c:v>4.6100000000000003</c:v>
                </c:pt>
                <c:pt idx="198">
                  <c:v>4.37</c:v>
                </c:pt>
                <c:pt idx="199">
                  <c:v>4.12</c:v>
                </c:pt>
                <c:pt idx="200">
                  <c:v>4.09</c:v>
                </c:pt>
                <c:pt idx="201">
                  <c:v>4.0999999999999996</c:v>
                </c:pt>
                <c:pt idx="202">
                  <c:v>4.0599999999999996</c:v>
                </c:pt>
                <c:pt idx="203">
                  <c:v>4.01</c:v>
                </c:pt>
                <c:pt idx="204">
                  <c:v>4.08</c:v>
                </c:pt>
                <c:pt idx="205">
                  <c:v>4.05</c:v>
                </c:pt>
                <c:pt idx="206">
                  <c:v>3.94</c:v>
                </c:pt>
                <c:pt idx="207">
                  <c:v>4</c:v>
                </c:pt>
                <c:pt idx="208">
                  <c:v>3.98</c:v>
                </c:pt>
                <c:pt idx="209">
                  <c:v>4.0999999999999996</c:v>
                </c:pt>
                <c:pt idx="210">
                  <c:v>4.03</c:v>
                </c:pt>
                <c:pt idx="211">
                  <c:v>3.8</c:v>
                </c:pt>
                <c:pt idx="212">
                  <c:v>3.86</c:v>
                </c:pt>
                <c:pt idx="213">
                  <c:v>3.8</c:v>
                </c:pt>
                <c:pt idx="214">
                  <c:v>4.18</c:v>
                </c:pt>
                <c:pt idx="215">
                  <c:v>4.5999999999999996</c:v>
                </c:pt>
                <c:pt idx="216">
                  <c:v>4.7300000000000004</c:v>
                </c:pt>
                <c:pt idx="217">
                  <c:v>4.74</c:v>
                </c:pt>
                <c:pt idx="218">
                  <c:v>4.88</c:v>
                </c:pt>
                <c:pt idx="219">
                  <c:v>4.84</c:v>
                </c:pt>
                <c:pt idx="220">
                  <c:v>4.76</c:v>
                </c:pt>
                <c:pt idx="221">
                  <c:v>4.82</c:v>
                </c:pt>
                <c:pt idx="222">
                  <c:v>5.46</c:v>
                </c:pt>
                <c:pt idx="223">
                  <c:v>5.27</c:v>
                </c:pt>
                <c:pt idx="224">
                  <c:v>5.75</c:v>
                </c:pt>
                <c:pt idx="225">
                  <c:v>5.97</c:v>
                </c:pt>
                <c:pt idx="226">
                  <c:v>7.06</c:v>
                </c:pt>
                <c:pt idx="227">
                  <c:v>6.81</c:v>
                </c:pt>
                <c:pt idx="228">
                  <c:v>6.54</c:v>
                </c:pt>
                <c:pt idx="229">
                  <c:v>5.55</c:v>
                </c:pt>
                <c:pt idx="230">
                  <c:v>5.05</c:v>
                </c:pt>
                <c:pt idx="231">
                  <c:v>5.68</c:v>
                </c:pt>
                <c:pt idx="232">
                  <c:v>5.78</c:v>
                </c:pt>
                <c:pt idx="233">
                  <c:v>5.9</c:v>
                </c:pt>
                <c:pt idx="234">
                  <c:v>6</c:v>
                </c:pt>
                <c:pt idx="235">
                  <c:v>5.82</c:v>
                </c:pt>
                <c:pt idx="236">
                  <c:v>5.25</c:v>
                </c:pt>
                <c:pt idx="237">
                  <c:v>4.95</c:v>
                </c:pt>
                <c:pt idx="238">
                  <c:v>4.8499999999999996</c:v>
                </c:pt>
                <c:pt idx="239">
                  <c:v>4.54</c:v>
                </c:pt>
                <c:pt idx="240">
                  <c:v>4.21</c:v>
                </c:pt>
                <c:pt idx="241">
                  <c:v>4.49</c:v>
                </c:pt>
              </c:numCache>
            </c:numRef>
          </c:val>
          <c:smooth val="0"/>
        </c:ser>
        <c:ser>
          <c:idx val="5"/>
          <c:order val="5"/>
          <c:tx>
            <c:strRef>
              <c:f>Data!$A$51</c:f>
              <c:strCache>
                <c:ptCount val="1"/>
                <c:pt idx="0">
                  <c:v>Belgium</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Data!$B$51:$II$51</c:f>
              <c:numCache>
                <c:formatCode>#,##0.00</c:formatCode>
                <c:ptCount val="242"/>
                <c:pt idx="0">
                  <c:v>7.57</c:v>
                </c:pt>
                <c:pt idx="1">
                  <c:v>7.65</c:v>
                </c:pt>
                <c:pt idx="2">
                  <c:v>7.37</c:v>
                </c:pt>
                <c:pt idx="3">
                  <c:v>7.44</c:v>
                </c:pt>
                <c:pt idx="4">
                  <c:v>7.43</c:v>
                </c:pt>
                <c:pt idx="5">
                  <c:v>7.23</c:v>
                </c:pt>
                <c:pt idx="6">
                  <c:v>7.05</c:v>
                </c:pt>
                <c:pt idx="7">
                  <c:v>7.08</c:v>
                </c:pt>
                <c:pt idx="8">
                  <c:v>7.22</c:v>
                </c:pt>
                <c:pt idx="9">
                  <c:v>7.19</c:v>
                </c:pt>
                <c:pt idx="10">
                  <c:v>6.92</c:v>
                </c:pt>
                <c:pt idx="11">
                  <c:v>6.59</c:v>
                </c:pt>
                <c:pt idx="12">
                  <c:v>6.52</c:v>
                </c:pt>
                <c:pt idx="13">
                  <c:v>6.7</c:v>
                </c:pt>
                <c:pt idx="14">
                  <c:v>7.14</c:v>
                </c:pt>
                <c:pt idx="15">
                  <c:v>7.29</c:v>
                </c:pt>
                <c:pt idx="16">
                  <c:v>7.54</c:v>
                </c:pt>
                <c:pt idx="17">
                  <c:v>7.98</c:v>
                </c:pt>
                <c:pt idx="18">
                  <c:v>7.95</c:v>
                </c:pt>
                <c:pt idx="19">
                  <c:v>8.2100000000000009</c:v>
                </c:pt>
                <c:pt idx="20">
                  <c:v>8.58</c:v>
                </c:pt>
                <c:pt idx="21">
                  <c:v>8.4499999999999993</c:v>
                </c:pt>
                <c:pt idx="22">
                  <c:v>8.35</c:v>
                </c:pt>
                <c:pt idx="23">
                  <c:v>8.3000000000000007</c:v>
                </c:pt>
                <c:pt idx="24">
                  <c:v>8.4499999999999993</c:v>
                </c:pt>
                <c:pt idx="25">
                  <c:v>8.27</c:v>
                </c:pt>
                <c:pt idx="26">
                  <c:v>8.16</c:v>
                </c:pt>
                <c:pt idx="27">
                  <c:v>7.85</c:v>
                </c:pt>
                <c:pt idx="28">
                  <c:v>7.59</c:v>
                </c:pt>
                <c:pt idx="29">
                  <c:v>7.33</c:v>
                </c:pt>
                <c:pt idx="30">
                  <c:v>7.33</c:v>
                </c:pt>
                <c:pt idx="31">
                  <c:v>7.19</c:v>
                </c:pt>
                <c:pt idx="32">
                  <c:v>7.04</c:v>
                </c:pt>
                <c:pt idx="33">
                  <c:v>7.06</c:v>
                </c:pt>
                <c:pt idx="34">
                  <c:v>6.8</c:v>
                </c:pt>
                <c:pt idx="35">
                  <c:v>6.7</c:v>
                </c:pt>
                <c:pt idx="36">
                  <c:v>6.44</c:v>
                </c:pt>
                <c:pt idx="37">
                  <c:v>6.64</c:v>
                </c:pt>
                <c:pt idx="38">
                  <c:v>6.84</c:v>
                </c:pt>
                <c:pt idx="39">
                  <c:v>6.67</c:v>
                </c:pt>
                <c:pt idx="40">
                  <c:v>6.69</c:v>
                </c:pt>
                <c:pt idx="41">
                  <c:v>6.78</c:v>
                </c:pt>
                <c:pt idx="42">
                  <c:v>6.78</c:v>
                </c:pt>
                <c:pt idx="43">
                  <c:v>6.62</c:v>
                </c:pt>
                <c:pt idx="44">
                  <c:v>6.45</c:v>
                </c:pt>
                <c:pt idx="45">
                  <c:v>6.1</c:v>
                </c:pt>
                <c:pt idx="46">
                  <c:v>6</c:v>
                </c:pt>
                <c:pt idx="47">
                  <c:v>5.9</c:v>
                </c:pt>
                <c:pt idx="48">
                  <c:v>5.89</c:v>
                </c:pt>
                <c:pt idx="49">
                  <c:v>5.65</c:v>
                </c:pt>
                <c:pt idx="50">
                  <c:v>5.85</c:v>
                </c:pt>
                <c:pt idx="51">
                  <c:v>6.02</c:v>
                </c:pt>
                <c:pt idx="52">
                  <c:v>5.9</c:v>
                </c:pt>
                <c:pt idx="53">
                  <c:v>5.83</c:v>
                </c:pt>
                <c:pt idx="54">
                  <c:v>5.64</c:v>
                </c:pt>
                <c:pt idx="55">
                  <c:v>5.75</c:v>
                </c:pt>
                <c:pt idx="56">
                  <c:v>5.69</c:v>
                </c:pt>
                <c:pt idx="57">
                  <c:v>5.69</c:v>
                </c:pt>
                <c:pt idx="58">
                  <c:v>5.68</c:v>
                </c:pt>
                <c:pt idx="59">
                  <c:v>5.45</c:v>
                </c:pt>
                <c:pt idx="60">
                  <c:v>5.22</c:v>
                </c:pt>
                <c:pt idx="61">
                  <c:v>5.1100000000000003</c:v>
                </c:pt>
                <c:pt idx="62">
                  <c:v>5.03</c:v>
                </c:pt>
                <c:pt idx="63">
                  <c:v>5.03</c:v>
                </c:pt>
                <c:pt idx="64">
                  <c:v>5.09</c:v>
                </c:pt>
                <c:pt idx="65">
                  <c:v>4.96</c:v>
                </c:pt>
                <c:pt idx="66">
                  <c:v>4.88</c:v>
                </c:pt>
                <c:pt idx="67">
                  <c:v>4.66</c:v>
                </c:pt>
                <c:pt idx="68">
                  <c:v>4.34</c:v>
                </c:pt>
                <c:pt idx="69">
                  <c:v>4.28</c:v>
                </c:pt>
                <c:pt idx="70">
                  <c:v>4.33</c:v>
                </c:pt>
                <c:pt idx="71">
                  <c:v>4.09</c:v>
                </c:pt>
                <c:pt idx="72">
                  <c:v>3.9</c:v>
                </c:pt>
                <c:pt idx="73">
                  <c:v>4.04</c:v>
                </c:pt>
                <c:pt idx="74">
                  <c:v>4.26</c:v>
                </c:pt>
                <c:pt idx="75">
                  <c:v>4.1100000000000003</c:v>
                </c:pt>
                <c:pt idx="76">
                  <c:v>4.29</c:v>
                </c:pt>
                <c:pt idx="77">
                  <c:v>4.6399999999999997</c:v>
                </c:pt>
                <c:pt idx="78">
                  <c:v>4.9400000000000004</c:v>
                </c:pt>
                <c:pt idx="79">
                  <c:v>5.18</c:v>
                </c:pt>
                <c:pt idx="80">
                  <c:v>5.34</c:v>
                </c:pt>
                <c:pt idx="81">
                  <c:v>5.58</c:v>
                </c:pt>
                <c:pt idx="82">
                  <c:v>5.3</c:v>
                </c:pt>
                <c:pt idx="83">
                  <c:v>5.41</c:v>
                </c:pt>
                <c:pt idx="84">
                  <c:v>5.79</c:v>
                </c:pt>
                <c:pt idx="85">
                  <c:v>5.79</c:v>
                </c:pt>
                <c:pt idx="86">
                  <c:v>5.62</c:v>
                </c:pt>
                <c:pt idx="87">
                  <c:v>5.52</c:v>
                </c:pt>
                <c:pt idx="88">
                  <c:v>5.69</c:v>
                </c:pt>
                <c:pt idx="89">
                  <c:v>5.53</c:v>
                </c:pt>
                <c:pt idx="90">
                  <c:v>5.6</c:v>
                </c:pt>
                <c:pt idx="91">
                  <c:v>5.56</c:v>
                </c:pt>
                <c:pt idx="92">
                  <c:v>5.63</c:v>
                </c:pt>
                <c:pt idx="93">
                  <c:v>5.58</c:v>
                </c:pt>
                <c:pt idx="94">
                  <c:v>5.52</c:v>
                </c:pt>
                <c:pt idx="95">
                  <c:v>5.28</c:v>
                </c:pt>
                <c:pt idx="96">
                  <c:v>5.16</c:v>
                </c:pt>
                <c:pt idx="97">
                  <c:v>5.16</c:v>
                </c:pt>
                <c:pt idx="98">
                  <c:v>5.08</c:v>
                </c:pt>
                <c:pt idx="99">
                  <c:v>5.21</c:v>
                </c:pt>
                <c:pt idx="100">
                  <c:v>5.38</c:v>
                </c:pt>
                <c:pt idx="101">
                  <c:v>5.33</c:v>
                </c:pt>
                <c:pt idx="102">
                  <c:v>5.35</c:v>
                </c:pt>
                <c:pt idx="103">
                  <c:v>5.15</c:v>
                </c:pt>
                <c:pt idx="104">
                  <c:v>5.14</c:v>
                </c:pt>
                <c:pt idx="105">
                  <c:v>4.8899999999999997</c:v>
                </c:pt>
                <c:pt idx="106">
                  <c:v>4.75</c:v>
                </c:pt>
                <c:pt idx="107">
                  <c:v>4.97</c:v>
                </c:pt>
                <c:pt idx="108">
                  <c:v>5.08</c:v>
                </c:pt>
                <c:pt idx="109">
                  <c:v>5.15</c:v>
                </c:pt>
                <c:pt idx="110">
                  <c:v>5.37</c:v>
                </c:pt>
                <c:pt idx="111">
                  <c:v>5.37</c:v>
                </c:pt>
                <c:pt idx="112">
                  <c:v>5.38</c:v>
                </c:pt>
                <c:pt idx="113">
                  <c:v>5.24</c:v>
                </c:pt>
                <c:pt idx="114">
                  <c:v>5.09</c:v>
                </c:pt>
                <c:pt idx="115">
                  <c:v>4.8</c:v>
                </c:pt>
                <c:pt idx="116">
                  <c:v>4.5999999999999996</c:v>
                </c:pt>
                <c:pt idx="117">
                  <c:v>4.66</c:v>
                </c:pt>
                <c:pt idx="118">
                  <c:v>4.6399999999999997</c:v>
                </c:pt>
                <c:pt idx="119">
                  <c:v>4.46</c:v>
                </c:pt>
                <c:pt idx="120">
                  <c:v>4.28</c:v>
                </c:pt>
                <c:pt idx="121">
                  <c:v>4.1100000000000003</c:v>
                </c:pt>
                <c:pt idx="122">
                  <c:v>4.1500000000000004</c:v>
                </c:pt>
                <c:pt idx="123">
                  <c:v>4.29</c:v>
                </c:pt>
                <c:pt idx="124">
                  <c:v>3.95</c:v>
                </c:pt>
                <c:pt idx="125">
                  <c:v>3.74</c:v>
                </c:pt>
                <c:pt idx="126">
                  <c:v>4.0599999999999996</c:v>
                </c:pt>
                <c:pt idx="127">
                  <c:v>4.22</c:v>
                </c:pt>
                <c:pt idx="128">
                  <c:v>4.25</c:v>
                </c:pt>
                <c:pt idx="129">
                  <c:v>4.3099999999999996</c:v>
                </c:pt>
                <c:pt idx="130">
                  <c:v>4.43</c:v>
                </c:pt>
                <c:pt idx="131">
                  <c:v>4.38</c:v>
                </c:pt>
                <c:pt idx="132">
                  <c:v>4.26</c:v>
                </c:pt>
                <c:pt idx="133">
                  <c:v>4.26</c:v>
                </c:pt>
                <c:pt idx="134">
                  <c:v>4.07</c:v>
                </c:pt>
                <c:pt idx="135">
                  <c:v>4.26</c:v>
                </c:pt>
                <c:pt idx="136">
                  <c:v>4.4000000000000004</c:v>
                </c:pt>
                <c:pt idx="137">
                  <c:v>4.46</c:v>
                </c:pt>
                <c:pt idx="138">
                  <c:v>4.34</c:v>
                </c:pt>
                <c:pt idx="139">
                  <c:v>4.18</c:v>
                </c:pt>
                <c:pt idx="140">
                  <c:v>4.1100000000000003</c:v>
                </c:pt>
                <c:pt idx="141">
                  <c:v>3.98</c:v>
                </c:pt>
                <c:pt idx="142">
                  <c:v>3.85</c:v>
                </c:pt>
                <c:pt idx="143">
                  <c:v>3.66</c:v>
                </c:pt>
                <c:pt idx="144">
                  <c:v>3.59</c:v>
                </c:pt>
                <c:pt idx="145">
                  <c:v>3.57</c:v>
                </c:pt>
                <c:pt idx="146">
                  <c:v>3.76</c:v>
                </c:pt>
                <c:pt idx="147">
                  <c:v>3.6</c:v>
                </c:pt>
                <c:pt idx="148">
                  <c:v>3.43</c:v>
                </c:pt>
                <c:pt idx="149">
                  <c:v>3.26</c:v>
                </c:pt>
                <c:pt idx="150">
                  <c:v>3.3</c:v>
                </c:pt>
                <c:pt idx="151">
                  <c:v>3.31</c:v>
                </c:pt>
                <c:pt idx="152">
                  <c:v>3.14</c:v>
                </c:pt>
                <c:pt idx="153">
                  <c:v>3.3</c:v>
                </c:pt>
                <c:pt idx="154">
                  <c:v>3.49</c:v>
                </c:pt>
                <c:pt idx="155">
                  <c:v>3.39</c:v>
                </c:pt>
                <c:pt idx="156">
                  <c:v>3.37</c:v>
                </c:pt>
                <c:pt idx="157">
                  <c:v>3.54</c:v>
                </c:pt>
                <c:pt idx="158">
                  <c:v>3.7</c:v>
                </c:pt>
                <c:pt idx="159">
                  <c:v>3.96</c:v>
                </c:pt>
                <c:pt idx="160">
                  <c:v>4.03</c:v>
                </c:pt>
                <c:pt idx="161">
                  <c:v>4.0199999999999996</c:v>
                </c:pt>
                <c:pt idx="162">
                  <c:v>4.04</c:v>
                </c:pt>
                <c:pt idx="163">
                  <c:v>3.92</c:v>
                </c:pt>
                <c:pt idx="164">
                  <c:v>3.79</c:v>
                </c:pt>
                <c:pt idx="165">
                  <c:v>3.83</c:v>
                </c:pt>
                <c:pt idx="166">
                  <c:v>3.76</c:v>
                </c:pt>
                <c:pt idx="167">
                  <c:v>3.82</c:v>
                </c:pt>
                <c:pt idx="168">
                  <c:v>4.0599999999999996</c:v>
                </c:pt>
                <c:pt idx="169">
                  <c:v>4.1100000000000003</c:v>
                </c:pt>
                <c:pt idx="170">
                  <c:v>4.01</c:v>
                </c:pt>
                <c:pt idx="171">
                  <c:v>4.22</c:v>
                </c:pt>
                <c:pt idx="172">
                  <c:v>4.34</c:v>
                </c:pt>
                <c:pt idx="173">
                  <c:v>4.6399999999999997</c:v>
                </c:pt>
                <c:pt idx="174">
                  <c:v>4.62</c:v>
                </c:pt>
                <c:pt idx="175">
                  <c:v>4.4400000000000004</c:v>
                </c:pt>
                <c:pt idx="176">
                  <c:v>4.3899999999999997</c:v>
                </c:pt>
                <c:pt idx="177">
                  <c:v>4.42</c:v>
                </c:pt>
                <c:pt idx="178">
                  <c:v>4.28</c:v>
                </c:pt>
                <c:pt idx="179">
                  <c:v>4.41</c:v>
                </c:pt>
                <c:pt idx="180">
                  <c:v>4.25</c:v>
                </c:pt>
                <c:pt idx="181">
                  <c:v>4.2300000000000004</c:v>
                </c:pt>
                <c:pt idx="182">
                  <c:v>4.2300000000000004</c:v>
                </c:pt>
                <c:pt idx="183">
                  <c:v>4.37</c:v>
                </c:pt>
                <c:pt idx="184">
                  <c:v>4.51</c:v>
                </c:pt>
                <c:pt idx="185">
                  <c:v>4.84</c:v>
                </c:pt>
                <c:pt idx="186">
                  <c:v>4.8499999999999996</c:v>
                </c:pt>
                <c:pt idx="187">
                  <c:v>4.58</c:v>
                </c:pt>
                <c:pt idx="188">
                  <c:v>4.5599999999999996</c:v>
                </c:pt>
                <c:pt idx="189">
                  <c:v>4.46</c:v>
                </c:pt>
                <c:pt idx="190">
                  <c:v>4.26</c:v>
                </c:pt>
                <c:pt idx="191">
                  <c:v>3.87</c:v>
                </c:pt>
                <c:pt idx="192">
                  <c:v>4.13</c:v>
                </c:pt>
                <c:pt idx="193">
                  <c:v>4.24</c:v>
                </c:pt>
                <c:pt idx="194">
                  <c:v>4.03</c:v>
                </c:pt>
                <c:pt idx="195">
                  <c:v>3.93</c:v>
                </c:pt>
                <c:pt idx="196">
                  <c:v>4.03</c:v>
                </c:pt>
                <c:pt idx="197">
                  <c:v>4.12</c:v>
                </c:pt>
                <c:pt idx="198">
                  <c:v>3.92</c:v>
                </c:pt>
                <c:pt idx="199">
                  <c:v>3.77</c:v>
                </c:pt>
                <c:pt idx="200">
                  <c:v>3.72</c:v>
                </c:pt>
                <c:pt idx="201">
                  <c:v>3.68</c:v>
                </c:pt>
                <c:pt idx="202">
                  <c:v>3.64</c:v>
                </c:pt>
                <c:pt idx="203">
                  <c:v>3.61</c:v>
                </c:pt>
                <c:pt idx="204">
                  <c:v>3.75</c:v>
                </c:pt>
                <c:pt idx="205">
                  <c:v>3.73</c:v>
                </c:pt>
                <c:pt idx="206">
                  <c:v>3.63</c:v>
                </c:pt>
                <c:pt idx="207">
                  <c:v>3.54</c:v>
                </c:pt>
                <c:pt idx="208">
                  <c:v>3.31</c:v>
                </c:pt>
                <c:pt idx="209">
                  <c:v>3.47</c:v>
                </c:pt>
                <c:pt idx="210">
                  <c:v>3.29</c:v>
                </c:pt>
                <c:pt idx="211">
                  <c:v>3.03</c:v>
                </c:pt>
                <c:pt idx="212">
                  <c:v>3.12</c:v>
                </c:pt>
                <c:pt idx="213">
                  <c:v>3.21</c:v>
                </c:pt>
                <c:pt idx="214">
                  <c:v>3.48</c:v>
                </c:pt>
                <c:pt idx="215">
                  <c:v>3.99</c:v>
                </c:pt>
                <c:pt idx="216">
                  <c:v>4.1399999999999997</c:v>
                </c:pt>
                <c:pt idx="217">
                  <c:v>4.21</c:v>
                </c:pt>
                <c:pt idx="218">
                  <c:v>4.21</c:v>
                </c:pt>
                <c:pt idx="219">
                  <c:v>4.29</c:v>
                </c:pt>
                <c:pt idx="220">
                  <c:v>4.21</c:v>
                </c:pt>
                <c:pt idx="221">
                  <c:v>4.1399999999999997</c:v>
                </c:pt>
                <c:pt idx="222">
                  <c:v>4.22</c:v>
                </c:pt>
                <c:pt idx="223">
                  <c:v>4.1100000000000003</c:v>
                </c:pt>
                <c:pt idx="224">
                  <c:v>3.88</c:v>
                </c:pt>
                <c:pt idx="225">
                  <c:v>4.2</c:v>
                </c:pt>
                <c:pt idx="226">
                  <c:v>4.84</c:v>
                </c:pt>
                <c:pt idx="227">
                  <c:v>4.3499999999999996</c:v>
                </c:pt>
                <c:pt idx="228">
                  <c:v>4.1100000000000003</c:v>
                </c:pt>
                <c:pt idx="229">
                  <c:v>3.7</c:v>
                </c:pt>
                <c:pt idx="230">
                  <c:v>3.53</c:v>
                </c:pt>
                <c:pt idx="231">
                  <c:v>3.52</c:v>
                </c:pt>
                <c:pt idx="232">
                  <c:v>3.3</c:v>
                </c:pt>
                <c:pt idx="233">
                  <c:v>3.17</c:v>
                </c:pt>
                <c:pt idx="234">
                  <c:v>2.69</c:v>
                </c:pt>
                <c:pt idx="235">
                  <c:v>2.54</c:v>
                </c:pt>
                <c:pt idx="236">
                  <c:v>2.61</c:v>
                </c:pt>
                <c:pt idx="237">
                  <c:v>2.44</c:v>
                </c:pt>
                <c:pt idx="238">
                  <c:v>2.29</c:v>
                </c:pt>
                <c:pt idx="239">
                  <c:v>2.1</c:v>
                </c:pt>
                <c:pt idx="240">
                  <c:v>2.31</c:v>
                </c:pt>
                <c:pt idx="241">
                  <c:v>2.46</c:v>
                </c:pt>
              </c:numCache>
            </c:numRef>
          </c:val>
          <c:smooth val="0"/>
        </c:ser>
        <c:ser>
          <c:idx val="6"/>
          <c:order val="6"/>
          <c:tx>
            <c:strRef>
              <c:f>Data!$A$52</c:f>
              <c:strCache>
                <c:ptCount val="1"/>
                <c:pt idx="0">
                  <c:v>France</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Data!$B$52:$II$52</c:f>
              <c:numCache>
                <c:formatCode>#,##0.00</c:formatCode>
                <c:ptCount val="242"/>
                <c:pt idx="0">
                  <c:v>7.92</c:v>
                </c:pt>
                <c:pt idx="1">
                  <c:v>7.77</c:v>
                </c:pt>
                <c:pt idx="2">
                  <c:v>7.33</c:v>
                </c:pt>
                <c:pt idx="3">
                  <c:v>7.15</c:v>
                </c:pt>
                <c:pt idx="4">
                  <c:v>7.18</c:v>
                </c:pt>
                <c:pt idx="5">
                  <c:v>6.95</c:v>
                </c:pt>
                <c:pt idx="6">
                  <c:v>6.76</c:v>
                </c:pt>
                <c:pt idx="7">
                  <c:v>6.31</c:v>
                </c:pt>
                <c:pt idx="8">
                  <c:v>6.13</c:v>
                </c:pt>
                <c:pt idx="9">
                  <c:v>5.96</c:v>
                </c:pt>
                <c:pt idx="10">
                  <c:v>6.04</c:v>
                </c:pt>
                <c:pt idx="11">
                  <c:v>5.8</c:v>
                </c:pt>
                <c:pt idx="12">
                  <c:v>5.67</c:v>
                </c:pt>
                <c:pt idx="13">
                  <c:v>5.94</c:v>
                </c:pt>
                <c:pt idx="14">
                  <c:v>6.37</c:v>
                </c:pt>
                <c:pt idx="15">
                  <c:v>6.69</c:v>
                </c:pt>
                <c:pt idx="16">
                  <c:v>6.97</c:v>
                </c:pt>
                <c:pt idx="17">
                  <c:v>7.49</c:v>
                </c:pt>
                <c:pt idx="18">
                  <c:v>7.4</c:v>
                </c:pt>
                <c:pt idx="19">
                  <c:v>7.61</c:v>
                </c:pt>
                <c:pt idx="20">
                  <c:v>8.1</c:v>
                </c:pt>
                <c:pt idx="21">
                  <c:v>8.19</c:v>
                </c:pt>
                <c:pt idx="22">
                  <c:v>8.14</c:v>
                </c:pt>
                <c:pt idx="23">
                  <c:v>8.02</c:v>
                </c:pt>
                <c:pt idx="24">
                  <c:v>8.23</c:v>
                </c:pt>
                <c:pt idx="25">
                  <c:v>8.01</c:v>
                </c:pt>
                <c:pt idx="26">
                  <c:v>8.02</c:v>
                </c:pt>
                <c:pt idx="27">
                  <c:v>7.82</c:v>
                </c:pt>
                <c:pt idx="28">
                  <c:v>7.52</c:v>
                </c:pt>
                <c:pt idx="29">
                  <c:v>7.45</c:v>
                </c:pt>
                <c:pt idx="30">
                  <c:v>7.43</c:v>
                </c:pt>
                <c:pt idx="31">
                  <c:v>7.33</c:v>
                </c:pt>
                <c:pt idx="32">
                  <c:v>7.35</c:v>
                </c:pt>
                <c:pt idx="33">
                  <c:v>7.48</c:v>
                </c:pt>
                <c:pt idx="34">
                  <c:v>7.03</c:v>
                </c:pt>
                <c:pt idx="35">
                  <c:v>6.75</c:v>
                </c:pt>
                <c:pt idx="36">
                  <c:v>6.44</c:v>
                </c:pt>
                <c:pt idx="37">
                  <c:v>6.59</c:v>
                </c:pt>
                <c:pt idx="38">
                  <c:v>6.64</c:v>
                </c:pt>
                <c:pt idx="39">
                  <c:v>6.5</c:v>
                </c:pt>
                <c:pt idx="40">
                  <c:v>6.46</c:v>
                </c:pt>
                <c:pt idx="41">
                  <c:v>6.55</c:v>
                </c:pt>
                <c:pt idx="42">
                  <c:v>6.44</c:v>
                </c:pt>
                <c:pt idx="43">
                  <c:v>6.34</c:v>
                </c:pt>
                <c:pt idx="44">
                  <c:v>6.23</c:v>
                </c:pt>
                <c:pt idx="45">
                  <c:v>5.97</c:v>
                </c:pt>
                <c:pt idx="46">
                  <c:v>5.83</c:v>
                </c:pt>
                <c:pt idx="47">
                  <c:v>5.74</c:v>
                </c:pt>
                <c:pt idx="48">
                  <c:v>5.68</c:v>
                </c:pt>
                <c:pt idx="49">
                  <c:v>5.46</c:v>
                </c:pt>
                <c:pt idx="50">
                  <c:v>5.65</c:v>
                </c:pt>
                <c:pt idx="51">
                  <c:v>5.8</c:v>
                </c:pt>
                <c:pt idx="52">
                  <c:v>5.69</c:v>
                </c:pt>
                <c:pt idx="53">
                  <c:v>5.65</c:v>
                </c:pt>
                <c:pt idx="54">
                  <c:v>5.47</c:v>
                </c:pt>
                <c:pt idx="55">
                  <c:v>5.58</c:v>
                </c:pt>
                <c:pt idx="56">
                  <c:v>5.52</c:v>
                </c:pt>
                <c:pt idx="57">
                  <c:v>5.59</c:v>
                </c:pt>
                <c:pt idx="58">
                  <c:v>5.57</c:v>
                </c:pt>
                <c:pt idx="59">
                  <c:v>5.32</c:v>
                </c:pt>
                <c:pt idx="60">
                  <c:v>5.1100000000000003</c:v>
                </c:pt>
                <c:pt idx="61">
                  <c:v>5.03</c:v>
                </c:pt>
                <c:pt idx="62">
                  <c:v>4.95</c:v>
                </c:pt>
                <c:pt idx="63">
                  <c:v>4.96</c:v>
                </c:pt>
                <c:pt idx="64">
                  <c:v>5.01</c:v>
                </c:pt>
                <c:pt idx="65">
                  <c:v>4.8600000000000003</c:v>
                </c:pt>
                <c:pt idx="66">
                  <c:v>4.78</c:v>
                </c:pt>
                <c:pt idx="67">
                  <c:v>4.5199999999999996</c:v>
                </c:pt>
                <c:pt idx="68">
                  <c:v>4.2</c:v>
                </c:pt>
                <c:pt idx="69">
                  <c:v>4.17</c:v>
                </c:pt>
                <c:pt idx="70">
                  <c:v>4.18</c:v>
                </c:pt>
                <c:pt idx="71">
                  <c:v>3.91</c:v>
                </c:pt>
                <c:pt idx="72">
                  <c:v>3.77</c:v>
                </c:pt>
                <c:pt idx="73">
                  <c:v>3.93</c:v>
                </c:pt>
                <c:pt idx="74">
                  <c:v>4.13</c:v>
                </c:pt>
                <c:pt idx="75">
                  <c:v>3.98</c:v>
                </c:pt>
                <c:pt idx="76">
                  <c:v>4.16</c:v>
                </c:pt>
                <c:pt idx="77">
                  <c:v>4.47</c:v>
                </c:pt>
                <c:pt idx="78">
                  <c:v>4.8099999999999996</c:v>
                </c:pt>
                <c:pt idx="79">
                  <c:v>5.01</c:v>
                </c:pt>
                <c:pt idx="80">
                  <c:v>5.19</c:v>
                </c:pt>
                <c:pt idx="81">
                  <c:v>5.43</c:v>
                </c:pt>
                <c:pt idx="82">
                  <c:v>5.15</c:v>
                </c:pt>
                <c:pt idx="83">
                  <c:v>5.27</c:v>
                </c:pt>
                <c:pt idx="84">
                  <c:v>5.66</c:v>
                </c:pt>
                <c:pt idx="85">
                  <c:v>5.62</c:v>
                </c:pt>
                <c:pt idx="86">
                  <c:v>5.43</c:v>
                </c:pt>
                <c:pt idx="87">
                  <c:v>5.33</c:v>
                </c:pt>
                <c:pt idx="88">
                  <c:v>5.5</c:v>
                </c:pt>
                <c:pt idx="89">
                  <c:v>5.32</c:v>
                </c:pt>
                <c:pt idx="90">
                  <c:v>5.4</c:v>
                </c:pt>
                <c:pt idx="91">
                  <c:v>5.36</c:v>
                </c:pt>
                <c:pt idx="92">
                  <c:v>5.42</c:v>
                </c:pt>
                <c:pt idx="93">
                  <c:v>5.36</c:v>
                </c:pt>
                <c:pt idx="94">
                  <c:v>5.29</c:v>
                </c:pt>
                <c:pt idx="95">
                  <c:v>5.04</c:v>
                </c:pt>
                <c:pt idx="96">
                  <c:v>4.9400000000000004</c:v>
                </c:pt>
                <c:pt idx="97">
                  <c:v>4.93</c:v>
                </c:pt>
                <c:pt idx="98">
                  <c:v>4.84</c:v>
                </c:pt>
                <c:pt idx="99">
                  <c:v>5</c:v>
                </c:pt>
                <c:pt idx="100">
                  <c:v>5.21</c:v>
                </c:pt>
                <c:pt idx="101">
                  <c:v>5.15</c:v>
                </c:pt>
                <c:pt idx="102">
                  <c:v>5.15</c:v>
                </c:pt>
                <c:pt idx="103">
                  <c:v>4.95</c:v>
                </c:pt>
                <c:pt idx="104">
                  <c:v>4.9400000000000004</c:v>
                </c:pt>
                <c:pt idx="105">
                  <c:v>4.72</c:v>
                </c:pt>
                <c:pt idx="106">
                  <c:v>4.57</c:v>
                </c:pt>
                <c:pt idx="107">
                  <c:v>4.87</c:v>
                </c:pt>
                <c:pt idx="108">
                  <c:v>4.93</c:v>
                </c:pt>
                <c:pt idx="109">
                  <c:v>4.99</c:v>
                </c:pt>
                <c:pt idx="110">
                  <c:v>5.24</c:v>
                </c:pt>
                <c:pt idx="111">
                  <c:v>5.24</c:v>
                </c:pt>
                <c:pt idx="112">
                  <c:v>5.26</c:v>
                </c:pt>
                <c:pt idx="113">
                  <c:v>5.1100000000000003</c:v>
                </c:pt>
                <c:pt idx="114">
                  <c:v>4.96</c:v>
                </c:pt>
                <c:pt idx="115">
                  <c:v>4.67</c:v>
                </c:pt>
                <c:pt idx="116">
                  <c:v>4.46</c:v>
                </c:pt>
                <c:pt idx="117">
                  <c:v>4.55</c:v>
                </c:pt>
                <c:pt idx="118">
                  <c:v>4.53</c:v>
                </c:pt>
                <c:pt idx="119">
                  <c:v>4.38</c:v>
                </c:pt>
                <c:pt idx="120">
                  <c:v>4.22</c:v>
                </c:pt>
                <c:pt idx="121">
                  <c:v>4.01</c:v>
                </c:pt>
                <c:pt idx="122">
                  <c:v>4.0999999999999996</c:v>
                </c:pt>
                <c:pt idx="123">
                  <c:v>4.22</c:v>
                </c:pt>
                <c:pt idx="124">
                  <c:v>3.89</c:v>
                </c:pt>
                <c:pt idx="125">
                  <c:v>3.69</c:v>
                </c:pt>
                <c:pt idx="126">
                  <c:v>4.01</c:v>
                </c:pt>
                <c:pt idx="127">
                  <c:v>4.16</c:v>
                </c:pt>
                <c:pt idx="128">
                  <c:v>4.2300000000000004</c:v>
                </c:pt>
                <c:pt idx="129">
                  <c:v>4.28</c:v>
                </c:pt>
                <c:pt idx="130">
                  <c:v>4.41</c:v>
                </c:pt>
                <c:pt idx="131">
                  <c:v>4.34</c:v>
                </c:pt>
                <c:pt idx="132">
                  <c:v>4.2</c:v>
                </c:pt>
                <c:pt idx="133">
                  <c:v>4.1399999999999997</c:v>
                </c:pt>
                <c:pt idx="134">
                  <c:v>3.98</c:v>
                </c:pt>
                <c:pt idx="135">
                  <c:v>4.18</c:v>
                </c:pt>
                <c:pt idx="136">
                  <c:v>4.34</c:v>
                </c:pt>
                <c:pt idx="137">
                  <c:v>4.3899999999999997</c:v>
                </c:pt>
                <c:pt idx="138">
                  <c:v>4.2699999999999996</c:v>
                </c:pt>
                <c:pt idx="139">
                  <c:v>4.1100000000000003</c:v>
                </c:pt>
                <c:pt idx="140">
                  <c:v>4.09</c:v>
                </c:pt>
                <c:pt idx="141">
                  <c:v>3.98</c:v>
                </c:pt>
                <c:pt idx="142">
                  <c:v>3.86</c:v>
                </c:pt>
                <c:pt idx="143">
                  <c:v>3.64</c:v>
                </c:pt>
                <c:pt idx="144">
                  <c:v>3.58</c:v>
                </c:pt>
                <c:pt idx="145">
                  <c:v>3.6</c:v>
                </c:pt>
                <c:pt idx="146">
                  <c:v>3.75</c:v>
                </c:pt>
                <c:pt idx="147">
                  <c:v>3.54</c:v>
                </c:pt>
                <c:pt idx="148">
                  <c:v>3.38</c:v>
                </c:pt>
                <c:pt idx="149">
                  <c:v>3.2</c:v>
                </c:pt>
                <c:pt idx="150">
                  <c:v>3.27</c:v>
                </c:pt>
                <c:pt idx="151">
                  <c:v>3.3</c:v>
                </c:pt>
                <c:pt idx="152">
                  <c:v>3.13</c:v>
                </c:pt>
                <c:pt idx="153">
                  <c:v>3.29</c:v>
                </c:pt>
                <c:pt idx="154">
                  <c:v>3.5</c:v>
                </c:pt>
                <c:pt idx="155">
                  <c:v>3.38</c:v>
                </c:pt>
                <c:pt idx="156">
                  <c:v>3.34</c:v>
                </c:pt>
                <c:pt idx="157">
                  <c:v>3.51</c:v>
                </c:pt>
                <c:pt idx="158">
                  <c:v>3.69</c:v>
                </c:pt>
                <c:pt idx="159">
                  <c:v>3.95</c:v>
                </c:pt>
                <c:pt idx="160">
                  <c:v>4</c:v>
                </c:pt>
                <c:pt idx="161">
                  <c:v>4.01</c:v>
                </c:pt>
                <c:pt idx="162">
                  <c:v>4.03</c:v>
                </c:pt>
                <c:pt idx="163">
                  <c:v>3.9</c:v>
                </c:pt>
                <c:pt idx="164">
                  <c:v>3.77</c:v>
                </c:pt>
                <c:pt idx="165">
                  <c:v>3.81</c:v>
                </c:pt>
                <c:pt idx="166">
                  <c:v>3.74</c:v>
                </c:pt>
                <c:pt idx="167">
                  <c:v>3.81</c:v>
                </c:pt>
                <c:pt idx="168">
                  <c:v>4.07</c:v>
                </c:pt>
                <c:pt idx="169">
                  <c:v>4.0999999999999996</c:v>
                </c:pt>
                <c:pt idx="170">
                  <c:v>4</c:v>
                </c:pt>
                <c:pt idx="171">
                  <c:v>4.21</c:v>
                </c:pt>
                <c:pt idx="172">
                  <c:v>4.34</c:v>
                </c:pt>
                <c:pt idx="173">
                  <c:v>4.62</c:v>
                </c:pt>
                <c:pt idx="174">
                  <c:v>4.58</c:v>
                </c:pt>
                <c:pt idx="175">
                  <c:v>4.3899999999999997</c:v>
                </c:pt>
                <c:pt idx="176">
                  <c:v>4.3600000000000003</c:v>
                </c:pt>
                <c:pt idx="177">
                  <c:v>4.4000000000000004</c:v>
                </c:pt>
                <c:pt idx="178">
                  <c:v>4.2300000000000004</c:v>
                </c:pt>
                <c:pt idx="179">
                  <c:v>4.3499999999999996</c:v>
                </c:pt>
                <c:pt idx="180">
                  <c:v>4.1500000000000004</c:v>
                </c:pt>
                <c:pt idx="181">
                  <c:v>4.08</c:v>
                </c:pt>
                <c:pt idx="182">
                  <c:v>4.0199999999999996</c:v>
                </c:pt>
                <c:pt idx="183">
                  <c:v>4.2699999999999996</c:v>
                </c:pt>
                <c:pt idx="184">
                  <c:v>4.41</c:v>
                </c:pt>
                <c:pt idx="185">
                  <c:v>4.7300000000000004</c:v>
                </c:pt>
                <c:pt idx="186">
                  <c:v>4.6900000000000004</c:v>
                </c:pt>
                <c:pt idx="187">
                  <c:v>4.4000000000000004</c:v>
                </c:pt>
                <c:pt idx="188">
                  <c:v>4.3600000000000003</c:v>
                </c:pt>
                <c:pt idx="189">
                  <c:v>4.18</c:v>
                </c:pt>
                <c:pt idx="190">
                  <c:v>3.98</c:v>
                </c:pt>
                <c:pt idx="191">
                  <c:v>3.54</c:v>
                </c:pt>
                <c:pt idx="192">
                  <c:v>3.6</c:v>
                </c:pt>
                <c:pt idx="193">
                  <c:v>3.68</c:v>
                </c:pt>
                <c:pt idx="194">
                  <c:v>3.65</c:v>
                </c:pt>
                <c:pt idx="195">
                  <c:v>3.66</c:v>
                </c:pt>
                <c:pt idx="196">
                  <c:v>3.8</c:v>
                </c:pt>
                <c:pt idx="197">
                  <c:v>3.9</c:v>
                </c:pt>
                <c:pt idx="198">
                  <c:v>3.73</c:v>
                </c:pt>
                <c:pt idx="199">
                  <c:v>3.59</c:v>
                </c:pt>
                <c:pt idx="200">
                  <c:v>3.59</c:v>
                </c:pt>
                <c:pt idx="201">
                  <c:v>3.56</c:v>
                </c:pt>
                <c:pt idx="202">
                  <c:v>3.56</c:v>
                </c:pt>
                <c:pt idx="203">
                  <c:v>3.48</c:v>
                </c:pt>
                <c:pt idx="204">
                  <c:v>3.52</c:v>
                </c:pt>
                <c:pt idx="205">
                  <c:v>3.5</c:v>
                </c:pt>
                <c:pt idx="206">
                  <c:v>3.44</c:v>
                </c:pt>
                <c:pt idx="207">
                  <c:v>3.4</c:v>
                </c:pt>
                <c:pt idx="208">
                  <c:v>3.08</c:v>
                </c:pt>
                <c:pt idx="209">
                  <c:v>3.07</c:v>
                </c:pt>
                <c:pt idx="210">
                  <c:v>2.99</c:v>
                </c:pt>
                <c:pt idx="211">
                  <c:v>2.68</c:v>
                </c:pt>
                <c:pt idx="212">
                  <c:v>2.68</c:v>
                </c:pt>
                <c:pt idx="213">
                  <c:v>2.72</c:v>
                </c:pt>
                <c:pt idx="214">
                  <c:v>3</c:v>
                </c:pt>
                <c:pt idx="215">
                  <c:v>3.34</c:v>
                </c:pt>
                <c:pt idx="216">
                  <c:v>3.44</c:v>
                </c:pt>
                <c:pt idx="217">
                  <c:v>3.6</c:v>
                </c:pt>
                <c:pt idx="218">
                  <c:v>3.61</c:v>
                </c:pt>
                <c:pt idx="219">
                  <c:v>3.69</c:v>
                </c:pt>
                <c:pt idx="220">
                  <c:v>3.49</c:v>
                </c:pt>
                <c:pt idx="221">
                  <c:v>3.43</c:v>
                </c:pt>
                <c:pt idx="222">
                  <c:v>3.4</c:v>
                </c:pt>
                <c:pt idx="223">
                  <c:v>2.98</c:v>
                </c:pt>
                <c:pt idx="224">
                  <c:v>2.64</c:v>
                </c:pt>
                <c:pt idx="225">
                  <c:v>2.99</c:v>
                </c:pt>
                <c:pt idx="226">
                  <c:v>3.41</c:v>
                </c:pt>
                <c:pt idx="227">
                  <c:v>3.16</c:v>
                </c:pt>
                <c:pt idx="228">
                  <c:v>3.18</c:v>
                </c:pt>
                <c:pt idx="229">
                  <c:v>3.02</c:v>
                </c:pt>
                <c:pt idx="230">
                  <c:v>2.95</c:v>
                </c:pt>
                <c:pt idx="231">
                  <c:v>2.99</c:v>
                </c:pt>
                <c:pt idx="232">
                  <c:v>2.75</c:v>
                </c:pt>
                <c:pt idx="233">
                  <c:v>2.57</c:v>
                </c:pt>
                <c:pt idx="234">
                  <c:v>2.2799999999999998</c:v>
                </c:pt>
                <c:pt idx="235">
                  <c:v>2.12</c:v>
                </c:pt>
                <c:pt idx="236">
                  <c:v>2.2400000000000002</c:v>
                </c:pt>
                <c:pt idx="237">
                  <c:v>2.19</c:v>
                </c:pt>
                <c:pt idx="238">
                  <c:v>2.14</c:v>
                </c:pt>
                <c:pt idx="239">
                  <c:v>2.0099999999999998</c:v>
                </c:pt>
                <c:pt idx="240">
                  <c:v>2.17</c:v>
                </c:pt>
                <c:pt idx="241">
                  <c:v>2.2400000000000002</c:v>
                </c:pt>
              </c:numCache>
            </c:numRef>
          </c:val>
          <c:smooth val="0"/>
        </c:ser>
        <c:ser>
          <c:idx val="7"/>
          <c:order val="7"/>
          <c:tx>
            <c:strRef>
              <c:f>Data!$A$53</c:f>
              <c:strCache>
                <c:ptCount val="1"/>
                <c:pt idx="0">
                  <c:v>Austria</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Data!$B$53:$II$53</c:f>
              <c:numCache>
                <c:formatCode>#,##0.00</c:formatCode>
                <c:ptCount val="242"/>
                <c:pt idx="0">
                  <c:v>7.22</c:v>
                </c:pt>
                <c:pt idx="1">
                  <c:v>7.13</c:v>
                </c:pt>
                <c:pt idx="2">
                  <c:v>6.86</c:v>
                </c:pt>
                <c:pt idx="3">
                  <c:v>6.93</c:v>
                </c:pt>
                <c:pt idx="4">
                  <c:v>7.06</c:v>
                </c:pt>
                <c:pt idx="5">
                  <c:v>6.99</c:v>
                </c:pt>
                <c:pt idx="6">
                  <c:v>6.75</c:v>
                </c:pt>
                <c:pt idx="7">
                  <c:v>6.6</c:v>
                </c:pt>
                <c:pt idx="8">
                  <c:v>6.44</c:v>
                </c:pt>
                <c:pt idx="9">
                  <c:v>6.26</c:v>
                </c:pt>
                <c:pt idx="10">
                  <c:v>6.18</c:v>
                </c:pt>
                <c:pt idx="11">
                  <c:v>6.04</c:v>
                </c:pt>
                <c:pt idx="12">
                  <c:v>5.81</c:v>
                </c:pt>
                <c:pt idx="13">
                  <c:v>6.06</c:v>
                </c:pt>
                <c:pt idx="14">
                  <c:v>6.45</c:v>
                </c:pt>
                <c:pt idx="15">
                  <c:v>6.67</c:v>
                </c:pt>
                <c:pt idx="16">
                  <c:v>6.97</c:v>
                </c:pt>
                <c:pt idx="17">
                  <c:v>7.41</c:v>
                </c:pt>
                <c:pt idx="18">
                  <c:v>7.12</c:v>
                </c:pt>
                <c:pt idx="19">
                  <c:v>7.2</c:v>
                </c:pt>
                <c:pt idx="20">
                  <c:v>7.57</c:v>
                </c:pt>
                <c:pt idx="21">
                  <c:v>7.69</c:v>
                </c:pt>
                <c:pt idx="22">
                  <c:v>7.72</c:v>
                </c:pt>
                <c:pt idx="23">
                  <c:v>7.63</c:v>
                </c:pt>
                <c:pt idx="24">
                  <c:v>7.72</c:v>
                </c:pt>
                <c:pt idx="25">
                  <c:v>7.65</c:v>
                </c:pt>
                <c:pt idx="26">
                  <c:v>7.51</c:v>
                </c:pt>
                <c:pt idx="27">
                  <c:v>7.37</c:v>
                </c:pt>
                <c:pt idx="28">
                  <c:v>7.13</c:v>
                </c:pt>
                <c:pt idx="29">
                  <c:v>7.05</c:v>
                </c:pt>
                <c:pt idx="30">
                  <c:v>7.11</c:v>
                </c:pt>
                <c:pt idx="31">
                  <c:v>7</c:v>
                </c:pt>
                <c:pt idx="32">
                  <c:v>6.88</c:v>
                </c:pt>
                <c:pt idx="33">
                  <c:v>6.96</c:v>
                </c:pt>
                <c:pt idx="34">
                  <c:v>6.76</c:v>
                </c:pt>
                <c:pt idx="35">
                  <c:v>6.47</c:v>
                </c:pt>
                <c:pt idx="36">
                  <c:v>6.21</c:v>
                </c:pt>
                <c:pt idx="37">
                  <c:v>6.44</c:v>
                </c:pt>
                <c:pt idx="38">
                  <c:v>6.55</c:v>
                </c:pt>
                <c:pt idx="39">
                  <c:v>6.43</c:v>
                </c:pt>
                <c:pt idx="40">
                  <c:v>6.45</c:v>
                </c:pt>
                <c:pt idx="41">
                  <c:v>6.63</c:v>
                </c:pt>
                <c:pt idx="42">
                  <c:v>6.58</c:v>
                </c:pt>
                <c:pt idx="43">
                  <c:v>6.41</c:v>
                </c:pt>
                <c:pt idx="44">
                  <c:v>6.3</c:v>
                </c:pt>
                <c:pt idx="45">
                  <c:v>6.06</c:v>
                </c:pt>
                <c:pt idx="46">
                  <c:v>5.95</c:v>
                </c:pt>
                <c:pt idx="47">
                  <c:v>5.86</c:v>
                </c:pt>
                <c:pt idx="48">
                  <c:v>5.84</c:v>
                </c:pt>
                <c:pt idx="49">
                  <c:v>5.58</c:v>
                </c:pt>
                <c:pt idx="50">
                  <c:v>5.71</c:v>
                </c:pt>
                <c:pt idx="51">
                  <c:v>5.9</c:v>
                </c:pt>
                <c:pt idx="52">
                  <c:v>5.79</c:v>
                </c:pt>
                <c:pt idx="53">
                  <c:v>5.78</c:v>
                </c:pt>
                <c:pt idx="54">
                  <c:v>5.61</c:v>
                </c:pt>
                <c:pt idx="55">
                  <c:v>5.7</c:v>
                </c:pt>
                <c:pt idx="56">
                  <c:v>5.63</c:v>
                </c:pt>
                <c:pt idx="57">
                  <c:v>5.62</c:v>
                </c:pt>
                <c:pt idx="58">
                  <c:v>5.63</c:v>
                </c:pt>
                <c:pt idx="59">
                  <c:v>5.4</c:v>
                </c:pt>
                <c:pt idx="60">
                  <c:v>5.19</c:v>
                </c:pt>
                <c:pt idx="61">
                  <c:v>5.07</c:v>
                </c:pt>
                <c:pt idx="62">
                  <c:v>4.97</c:v>
                </c:pt>
                <c:pt idx="63">
                  <c:v>4.97</c:v>
                </c:pt>
                <c:pt idx="64">
                  <c:v>5.03</c:v>
                </c:pt>
                <c:pt idx="65">
                  <c:v>4.8899999999999997</c:v>
                </c:pt>
                <c:pt idx="66">
                  <c:v>4.82</c:v>
                </c:pt>
                <c:pt idx="67">
                  <c:v>4.62</c:v>
                </c:pt>
                <c:pt idx="68">
                  <c:v>4.3099999999999996</c:v>
                </c:pt>
                <c:pt idx="69">
                  <c:v>4.3</c:v>
                </c:pt>
                <c:pt idx="70">
                  <c:v>4.33</c:v>
                </c:pt>
                <c:pt idx="71">
                  <c:v>4.05</c:v>
                </c:pt>
                <c:pt idx="72">
                  <c:v>3.84</c:v>
                </c:pt>
                <c:pt idx="73">
                  <c:v>3.98</c:v>
                </c:pt>
                <c:pt idx="74">
                  <c:v>4.16</c:v>
                </c:pt>
                <c:pt idx="75">
                  <c:v>4.03</c:v>
                </c:pt>
                <c:pt idx="76">
                  <c:v>4.21</c:v>
                </c:pt>
                <c:pt idx="77">
                  <c:v>4.54</c:v>
                </c:pt>
                <c:pt idx="78">
                  <c:v>4.87</c:v>
                </c:pt>
                <c:pt idx="79">
                  <c:v>5.0999999999999996</c:v>
                </c:pt>
                <c:pt idx="80">
                  <c:v>5.27</c:v>
                </c:pt>
                <c:pt idx="81">
                  <c:v>5.53</c:v>
                </c:pt>
                <c:pt idx="82">
                  <c:v>5.27</c:v>
                </c:pt>
                <c:pt idx="83">
                  <c:v>5.35</c:v>
                </c:pt>
                <c:pt idx="84">
                  <c:v>5.75</c:v>
                </c:pt>
                <c:pt idx="85">
                  <c:v>5.77</c:v>
                </c:pt>
                <c:pt idx="86">
                  <c:v>5.59</c:v>
                </c:pt>
                <c:pt idx="87">
                  <c:v>5.49</c:v>
                </c:pt>
                <c:pt idx="88">
                  <c:v>5.66</c:v>
                </c:pt>
                <c:pt idx="89">
                  <c:v>5.52</c:v>
                </c:pt>
                <c:pt idx="90">
                  <c:v>5.6</c:v>
                </c:pt>
                <c:pt idx="91">
                  <c:v>5.54</c:v>
                </c:pt>
                <c:pt idx="92">
                  <c:v>5.57</c:v>
                </c:pt>
                <c:pt idx="93">
                  <c:v>5.52</c:v>
                </c:pt>
                <c:pt idx="94">
                  <c:v>5.46</c:v>
                </c:pt>
                <c:pt idx="95">
                  <c:v>5.21</c:v>
                </c:pt>
                <c:pt idx="96">
                  <c:v>5.0999999999999996</c:v>
                </c:pt>
                <c:pt idx="97">
                  <c:v>5.0999999999999996</c:v>
                </c:pt>
                <c:pt idx="98">
                  <c:v>5.01</c:v>
                </c:pt>
                <c:pt idx="99">
                  <c:v>5.16</c:v>
                </c:pt>
                <c:pt idx="100">
                  <c:v>5.34</c:v>
                </c:pt>
                <c:pt idx="101">
                  <c:v>5.27</c:v>
                </c:pt>
                <c:pt idx="102">
                  <c:v>5.29</c:v>
                </c:pt>
                <c:pt idx="103">
                  <c:v>5.0999999999999996</c:v>
                </c:pt>
                <c:pt idx="104">
                  <c:v>5.08</c:v>
                </c:pt>
                <c:pt idx="105">
                  <c:v>4.8499999999999996</c:v>
                </c:pt>
                <c:pt idx="106">
                  <c:v>4.7</c:v>
                </c:pt>
                <c:pt idx="107">
                  <c:v>4.95</c:v>
                </c:pt>
                <c:pt idx="108">
                  <c:v>5.0599999999999996</c:v>
                </c:pt>
                <c:pt idx="109">
                  <c:v>5.12</c:v>
                </c:pt>
                <c:pt idx="110">
                  <c:v>5.36</c:v>
                </c:pt>
                <c:pt idx="111">
                  <c:v>5.35</c:v>
                </c:pt>
                <c:pt idx="112">
                  <c:v>5.37</c:v>
                </c:pt>
                <c:pt idx="113">
                  <c:v>5.22</c:v>
                </c:pt>
                <c:pt idx="114">
                  <c:v>5.0599999999999996</c:v>
                </c:pt>
                <c:pt idx="115">
                  <c:v>4.7699999999999996</c:v>
                </c:pt>
                <c:pt idx="116">
                  <c:v>4.57</c:v>
                </c:pt>
                <c:pt idx="117">
                  <c:v>4.6399999999999997</c:v>
                </c:pt>
                <c:pt idx="118">
                  <c:v>4.62</c:v>
                </c:pt>
                <c:pt idx="119">
                  <c:v>4.43</c:v>
                </c:pt>
                <c:pt idx="120">
                  <c:v>4.22</c:v>
                </c:pt>
                <c:pt idx="121">
                  <c:v>4.01</c:v>
                </c:pt>
                <c:pt idx="122">
                  <c:v>4.03</c:v>
                </c:pt>
                <c:pt idx="123">
                  <c:v>4.16</c:v>
                </c:pt>
                <c:pt idx="124">
                  <c:v>3.85</c:v>
                </c:pt>
                <c:pt idx="125">
                  <c:v>3.76</c:v>
                </c:pt>
                <c:pt idx="126">
                  <c:v>4.0599999999999996</c:v>
                </c:pt>
                <c:pt idx="127">
                  <c:v>4.22</c:v>
                </c:pt>
                <c:pt idx="128">
                  <c:v>4.24</c:v>
                </c:pt>
                <c:pt idx="129">
                  <c:v>4.32</c:v>
                </c:pt>
                <c:pt idx="130">
                  <c:v>4.4400000000000004</c:v>
                </c:pt>
                <c:pt idx="131">
                  <c:v>4.38</c:v>
                </c:pt>
                <c:pt idx="132">
                  <c:v>4.2699999999999996</c:v>
                </c:pt>
                <c:pt idx="133">
                  <c:v>4.2300000000000004</c:v>
                </c:pt>
                <c:pt idx="134">
                  <c:v>4.05</c:v>
                </c:pt>
                <c:pt idx="135">
                  <c:v>4.24</c:v>
                </c:pt>
                <c:pt idx="136">
                  <c:v>4.37</c:v>
                </c:pt>
                <c:pt idx="137">
                  <c:v>4.42</c:v>
                </c:pt>
                <c:pt idx="138">
                  <c:v>4.3099999999999996</c:v>
                </c:pt>
                <c:pt idx="139">
                  <c:v>4.1500000000000004</c:v>
                </c:pt>
                <c:pt idx="140">
                  <c:v>4.09</c:v>
                </c:pt>
                <c:pt idx="141">
                  <c:v>3.97</c:v>
                </c:pt>
                <c:pt idx="142">
                  <c:v>3.84</c:v>
                </c:pt>
                <c:pt idx="143">
                  <c:v>3.63</c:v>
                </c:pt>
                <c:pt idx="144">
                  <c:v>3.56</c:v>
                </c:pt>
                <c:pt idx="145">
                  <c:v>3.55</c:v>
                </c:pt>
                <c:pt idx="146">
                  <c:v>3.7</c:v>
                </c:pt>
                <c:pt idx="147">
                  <c:v>3.5</c:v>
                </c:pt>
                <c:pt idx="148">
                  <c:v>3.41</c:v>
                </c:pt>
                <c:pt idx="149">
                  <c:v>3.23</c:v>
                </c:pt>
                <c:pt idx="150">
                  <c:v>3.27</c:v>
                </c:pt>
                <c:pt idx="151">
                  <c:v>3.28</c:v>
                </c:pt>
                <c:pt idx="152">
                  <c:v>3.12</c:v>
                </c:pt>
                <c:pt idx="153">
                  <c:v>3.27</c:v>
                </c:pt>
                <c:pt idx="154">
                  <c:v>3.48</c:v>
                </c:pt>
                <c:pt idx="155">
                  <c:v>3.36</c:v>
                </c:pt>
                <c:pt idx="156">
                  <c:v>3.33</c:v>
                </c:pt>
                <c:pt idx="157">
                  <c:v>3.48</c:v>
                </c:pt>
                <c:pt idx="158">
                  <c:v>3.65</c:v>
                </c:pt>
                <c:pt idx="159">
                  <c:v>3.92</c:v>
                </c:pt>
                <c:pt idx="160">
                  <c:v>4.03</c:v>
                </c:pt>
                <c:pt idx="161">
                  <c:v>4.03</c:v>
                </c:pt>
                <c:pt idx="162">
                  <c:v>4.05</c:v>
                </c:pt>
                <c:pt idx="163">
                  <c:v>3.92</c:v>
                </c:pt>
                <c:pt idx="164">
                  <c:v>3.79</c:v>
                </c:pt>
                <c:pt idx="165">
                  <c:v>3.83</c:v>
                </c:pt>
                <c:pt idx="166">
                  <c:v>3.76</c:v>
                </c:pt>
                <c:pt idx="167">
                  <c:v>3.81</c:v>
                </c:pt>
                <c:pt idx="168">
                  <c:v>4.0599999999999996</c:v>
                </c:pt>
                <c:pt idx="169">
                  <c:v>4.09</c:v>
                </c:pt>
                <c:pt idx="170">
                  <c:v>3.99</c:v>
                </c:pt>
                <c:pt idx="171">
                  <c:v>4.21</c:v>
                </c:pt>
                <c:pt idx="172">
                  <c:v>4.33</c:v>
                </c:pt>
                <c:pt idx="173">
                  <c:v>4.63</c:v>
                </c:pt>
                <c:pt idx="174">
                  <c:v>4.59</c:v>
                </c:pt>
                <c:pt idx="175">
                  <c:v>4.38</c:v>
                </c:pt>
                <c:pt idx="176">
                  <c:v>4.33</c:v>
                </c:pt>
                <c:pt idx="177">
                  <c:v>4.4000000000000004</c:v>
                </c:pt>
                <c:pt idx="178">
                  <c:v>4.21</c:v>
                </c:pt>
                <c:pt idx="179">
                  <c:v>4.3499999999999996</c:v>
                </c:pt>
                <c:pt idx="180">
                  <c:v>4.22</c:v>
                </c:pt>
                <c:pt idx="181">
                  <c:v>4.18</c:v>
                </c:pt>
                <c:pt idx="182">
                  <c:v>4.1399999999999997</c:v>
                </c:pt>
                <c:pt idx="183">
                  <c:v>4.34</c:v>
                </c:pt>
                <c:pt idx="184">
                  <c:v>4.4800000000000004</c:v>
                </c:pt>
                <c:pt idx="185">
                  <c:v>4.8</c:v>
                </c:pt>
                <c:pt idx="186">
                  <c:v>4.78</c:v>
                </c:pt>
                <c:pt idx="187">
                  <c:v>4.4800000000000004</c:v>
                </c:pt>
                <c:pt idx="188">
                  <c:v>4.46</c:v>
                </c:pt>
                <c:pt idx="189">
                  <c:v>4.33</c:v>
                </c:pt>
                <c:pt idx="190">
                  <c:v>4.1900000000000004</c:v>
                </c:pt>
                <c:pt idx="191">
                  <c:v>3.9</c:v>
                </c:pt>
                <c:pt idx="192">
                  <c:v>4</c:v>
                </c:pt>
                <c:pt idx="193">
                  <c:v>4.21</c:v>
                </c:pt>
                <c:pt idx="194">
                  <c:v>4.16</c:v>
                </c:pt>
                <c:pt idx="195">
                  <c:v>4.04</c:v>
                </c:pt>
                <c:pt idx="196">
                  <c:v>4.0999999999999996</c:v>
                </c:pt>
                <c:pt idx="197">
                  <c:v>4.32</c:v>
                </c:pt>
                <c:pt idx="198">
                  <c:v>4.04</c:v>
                </c:pt>
                <c:pt idx="199">
                  <c:v>3.76</c:v>
                </c:pt>
                <c:pt idx="200">
                  <c:v>3.75</c:v>
                </c:pt>
                <c:pt idx="201">
                  <c:v>3.65</c:v>
                </c:pt>
                <c:pt idx="202">
                  <c:v>3.6</c:v>
                </c:pt>
                <c:pt idx="203">
                  <c:v>3.61</c:v>
                </c:pt>
                <c:pt idx="204">
                  <c:v>3.75</c:v>
                </c:pt>
                <c:pt idx="205">
                  <c:v>3.66</c:v>
                </c:pt>
                <c:pt idx="206">
                  <c:v>3.53</c:v>
                </c:pt>
                <c:pt idx="207">
                  <c:v>3.46</c:v>
                </c:pt>
                <c:pt idx="208">
                  <c:v>3.21</c:v>
                </c:pt>
                <c:pt idx="209">
                  <c:v>3.2</c:v>
                </c:pt>
                <c:pt idx="210">
                  <c:v>3.06</c:v>
                </c:pt>
                <c:pt idx="211">
                  <c:v>2.77</c:v>
                </c:pt>
                <c:pt idx="212">
                  <c:v>2.8</c:v>
                </c:pt>
                <c:pt idx="213">
                  <c:v>2.82</c:v>
                </c:pt>
                <c:pt idx="214">
                  <c:v>3.01</c:v>
                </c:pt>
                <c:pt idx="215">
                  <c:v>3.43</c:v>
                </c:pt>
                <c:pt idx="216">
                  <c:v>3.54</c:v>
                </c:pt>
                <c:pt idx="217">
                  <c:v>3.68</c:v>
                </c:pt>
                <c:pt idx="218">
                  <c:v>3.68</c:v>
                </c:pt>
                <c:pt idx="219">
                  <c:v>3.76</c:v>
                </c:pt>
                <c:pt idx="220">
                  <c:v>3.53</c:v>
                </c:pt>
                <c:pt idx="221">
                  <c:v>3.43</c:v>
                </c:pt>
                <c:pt idx="222">
                  <c:v>3.35</c:v>
                </c:pt>
                <c:pt idx="223">
                  <c:v>2.84</c:v>
                </c:pt>
                <c:pt idx="224">
                  <c:v>2.64</c:v>
                </c:pt>
                <c:pt idx="225">
                  <c:v>2.92</c:v>
                </c:pt>
                <c:pt idx="226">
                  <c:v>3.36</c:v>
                </c:pt>
                <c:pt idx="227">
                  <c:v>3.1</c:v>
                </c:pt>
                <c:pt idx="228">
                  <c:v>3.27</c:v>
                </c:pt>
                <c:pt idx="229">
                  <c:v>3</c:v>
                </c:pt>
                <c:pt idx="230">
                  <c:v>2.87</c:v>
                </c:pt>
                <c:pt idx="231">
                  <c:v>2.83</c:v>
                </c:pt>
                <c:pt idx="232">
                  <c:v>2.4900000000000002</c:v>
                </c:pt>
                <c:pt idx="233">
                  <c:v>2.29</c:v>
                </c:pt>
                <c:pt idx="234">
                  <c:v>2.0699999999999998</c:v>
                </c:pt>
                <c:pt idx="235">
                  <c:v>1.97</c:v>
                </c:pt>
                <c:pt idx="236">
                  <c:v>2.04</c:v>
                </c:pt>
                <c:pt idx="237">
                  <c:v>2.02</c:v>
                </c:pt>
                <c:pt idx="238">
                  <c:v>1.85</c:v>
                </c:pt>
                <c:pt idx="239">
                  <c:v>1.77</c:v>
                </c:pt>
                <c:pt idx="240">
                  <c:v>1.92</c:v>
                </c:pt>
                <c:pt idx="241">
                  <c:v>1.96</c:v>
                </c:pt>
              </c:numCache>
            </c:numRef>
          </c:val>
          <c:smooth val="0"/>
        </c:ser>
        <c:ser>
          <c:idx val="8"/>
          <c:order val="8"/>
          <c:tx>
            <c:strRef>
              <c:f>Data!$A$54</c:f>
              <c:strCache>
                <c:ptCount val="1"/>
                <c:pt idx="0">
                  <c:v>Netherlands</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Data!$B$54:$II$54</c:f>
              <c:numCache>
                <c:formatCode>#,##0.00</c:formatCode>
                <c:ptCount val="242"/>
                <c:pt idx="0">
                  <c:v>7.13</c:v>
                </c:pt>
                <c:pt idx="1">
                  <c:v>6.87</c:v>
                </c:pt>
                <c:pt idx="2">
                  <c:v>6.56</c:v>
                </c:pt>
                <c:pt idx="3">
                  <c:v>6.6</c:v>
                </c:pt>
                <c:pt idx="4">
                  <c:v>6.67</c:v>
                </c:pt>
                <c:pt idx="5">
                  <c:v>6.59</c:v>
                </c:pt>
                <c:pt idx="6">
                  <c:v>6.43</c:v>
                </c:pt>
                <c:pt idx="7">
                  <c:v>6.18</c:v>
                </c:pt>
                <c:pt idx="8">
                  <c:v>5.98</c:v>
                </c:pt>
                <c:pt idx="9">
                  <c:v>5.82</c:v>
                </c:pt>
                <c:pt idx="10">
                  <c:v>5.81</c:v>
                </c:pt>
                <c:pt idx="11">
                  <c:v>5.68</c:v>
                </c:pt>
                <c:pt idx="12">
                  <c:v>5.61</c:v>
                </c:pt>
                <c:pt idx="13">
                  <c:v>5.86</c:v>
                </c:pt>
                <c:pt idx="14">
                  <c:v>6.29</c:v>
                </c:pt>
                <c:pt idx="15">
                  <c:v>6.54</c:v>
                </c:pt>
                <c:pt idx="16">
                  <c:v>6.75</c:v>
                </c:pt>
                <c:pt idx="17">
                  <c:v>7.11</c:v>
                </c:pt>
                <c:pt idx="18">
                  <c:v>6.9</c:v>
                </c:pt>
                <c:pt idx="19">
                  <c:v>7.12</c:v>
                </c:pt>
                <c:pt idx="20">
                  <c:v>7.49</c:v>
                </c:pt>
                <c:pt idx="21">
                  <c:v>7.55</c:v>
                </c:pt>
                <c:pt idx="22">
                  <c:v>7.54</c:v>
                </c:pt>
                <c:pt idx="23">
                  <c:v>7.59</c:v>
                </c:pt>
                <c:pt idx="24">
                  <c:v>7.71</c:v>
                </c:pt>
                <c:pt idx="25">
                  <c:v>7.54</c:v>
                </c:pt>
                <c:pt idx="26">
                  <c:v>7.42</c:v>
                </c:pt>
                <c:pt idx="27">
                  <c:v>7.17</c:v>
                </c:pt>
                <c:pt idx="28">
                  <c:v>6.92</c:v>
                </c:pt>
                <c:pt idx="29">
                  <c:v>6.83</c:v>
                </c:pt>
                <c:pt idx="30">
                  <c:v>6.85</c:v>
                </c:pt>
                <c:pt idx="31">
                  <c:v>6.74</c:v>
                </c:pt>
                <c:pt idx="32">
                  <c:v>6.58</c:v>
                </c:pt>
                <c:pt idx="33">
                  <c:v>6.59</c:v>
                </c:pt>
                <c:pt idx="34">
                  <c:v>6.35</c:v>
                </c:pt>
                <c:pt idx="35">
                  <c:v>6.09</c:v>
                </c:pt>
                <c:pt idx="36">
                  <c:v>5.87</c:v>
                </c:pt>
                <c:pt idx="37">
                  <c:v>6.21</c:v>
                </c:pt>
                <c:pt idx="38">
                  <c:v>6.45</c:v>
                </c:pt>
                <c:pt idx="39">
                  <c:v>6.35</c:v>
                </c:pt>
                <c:pt idx="40">
                  <c:v>6.35</c:v>
                </c:pt>
                <c:pt idx="41">
                  <c:v>6.46</c:v>
                </c:pt>
                <c:pt idx="42">
                  <c:v>6.41</c:v>
                </c:pt>
                <c:pt idx="43">
                  <c:v>6.24</c:v>
                </c:pt>
                <c:pt idx="44">
                  <c:v>6.1</c:v>
                </c:pt>
                <c:pt idx="45">
                  <c:v>5.88</c:v>
                </c:pt>
                <c:pt idx="46">
                  <c:v>5.76</c:v>
                </c:pt>
                <c:pt idx="47">
                  <c:v>5.72</c:v>
                </c:pt>
                <c:pt idx="48">
                  <c:v>5.66</c:v>
                </c:pt>
                <c:pt idx="49">
                  <c:v>5.47</c:v>
                </c:pt>
                <c:pt idx="50">
                  <c:v>5.64</c:v>
                </c:pt>
                <c:pt idx="51">
                  <c:v>5.79</c:v>
                </c:pt>
                <c:pt idx="52">
                  <c:v>5.69</c:v>
                </c:pt>
                <c:pt idx="53">
                  <c:v>5.62</c:v>
                </c:pt>
                <c:pt idx="54">
                  <c:v>5.49</c:v>
                </c:pt>
                <c:pt idx="55">
                  <c:v>5.6</c:v>
                </c:pt>
                <c:pt idx="56">
                  <c:v>5.55</c:v>
                </c:pt>
                <c:pt idx="57">
                  <c:v>5.57</c:v>
                </c:pt>
                <c:pt idx="58">
                  <c:v>5.54</c:v>
                </c:pt>
                <c:pt idx="59">
                  <c:v>5.29</c:v>
                </c:pt>
                <c:pt idx="60">
                  <c:v>5.07</c:v>
                </c:pt>
                <c:pt idx="61">
                  <c:v>5.01</c:v>
                </c:pt>
                <c:pt idx="62">
                  <c:v>4.9400000000000004</c:v>
                </c:pt>
                <c:pt idx="63">
                  <c:v>4.9400000000000004</c:v>
                </c:pt>
                <c:pt idx="64">
                  <c:v>5</c:v>
                </c:pt>
                <c:pt idx="65">
                  <c:v>4.8499999999999996</c:v>
                </c:pt>
                <c:pt idx="66">
                  <c:v>4.76</c:v>
                </c:pt>
                <c:pt idx="67">
                  <c:v>4.53</c:v>
                </c:pt>
                <c:pt idx="68">
                  <c:v>4.1900000000000004</c:v>
                </c:pt>
                <c:pt idx="69">
                  <c:v>4.1399999999999997</c:v>
                </c:pt>
                <c:pt idx="70">
                  <c:v>4.18</c:v>
                </c:pt>
                <c:pt idx="71">
                  <c:v>3.95</c:v>
                </c:pt>
                <c:pt idx="72">
                  <c:v>3.8</c:v>
                </c:pt>
                <c:pt idx="73">
                  <c:v>3.93</c:v>
                </c:pt>
                <c:pt idx="74">
                  <c:v>4.1399999999999997</c:v>
                </c:pt>
                <c:pt idx="75">
                  <c:v>4</c:v>
                </c:pt>
                <c:pt idx="76">
                  <c:v>4.1900000000000004</c:v>
                </c:pt>
                <c:pt idx="77">
                  <c:v>4.51</c:v>
                </c:pt>
                <c:pt idx="78">
                  <c:v>4.82</c:v>
                </c:pt>
                <c:pt idx="79">
                  <c:v>5.03</c:v>
                </c:pt>
                <c:pt idx="80">
                  <c:v>5.22</c:v>
                </c:pt>
                <c:pt idx="81">
                  <c:v>5.45</c:v>
                </c:pt>
                <c:pt idx="82">
                  <c:v>5.18</c:v>
                </c:pt>
                <c:pt idx="83">
                  <c:v>5.28</c:v>
                </c:pt>
                <c:pt idx="84">
                  <c:v>5.67</c:v>
                </c:pt>
                <c:pt idx="85">
                  <c:v>5.66</c:v>
                </c:pt>
                <c:pt idx="86">
                  <c:v>5.48</c:v>
                </c:pt>
                <c:pt idx="87">
                  <c:v>5.38</c:v>
                </c:pt>
                <c:pt idx="88">
                  <c:v>5.5</c:v>
                </c:pt>
                <c:pt idx="89">
                  <c:v>5.31</c:v>
                </c:pt>
                <c:pt idx="90">
                  <c:v>5.4</c:v>
                </c:pt>
                <c:pt idx="91">
                  <c:v>5.36</c:v>
                </c:pt>
                <c:pt idx="92">
                  <c:v>5.41</c:v>
                </c:pt>
                <c:pt idx="93">
                  <c:v>5.35</c:v>
                </c:pt>
                <c:pt idx="94">
                  <c:v>5.3</c:v>
                </c:pt>
                <c:pt idx="95">
                  <c:v>5.03</c:v>
                </c:pt>
                <c:pt idx="96">
                  <c:v>4.93</c:v>
                </c:pt>
                <c:pt idx="97">
                  <c:v>4.92</c:v>
                </c:pt>
                <c:pt idx="98">
                  <c:v>4.83</c:v>
                </c:pt>
                <c:pt idx="99">
                  <c:v>5.0199999999999996</c:v>
                </c:pt>
                <c:pt idx="100">
                  <c:v>5.22</c:v>
                </c:pt>
                <c:pt idx="101">
                  <c:v>5.17</c:v>
                </c:pt>
                <c:pt idx="102">
                  <c:v>5.17</c:v>
                </c:pt>
                <c:pt idx="103">
                  <c:v>4.9800000000000004</c:v>
                </c:pt>
                <c:pt idx="104">
                  <c:v>4.9800000000000004</c:v>
                </c:pt>
                <c:pt idx="105">
                  <c:v>4.76</c:v>
                </c:pt>
                <c:pt idx="106">
                  <c:v>4.62</c:v>
                </c:pt>
                <c:pt idx="107">
                  <c:v>4.8899999999999997</c:v>
                </c:pt>
                <c:pt idx="108">
                  <c:v>4.97</c:v>
                </c:pt>
                <c:pt idx="109">
                  <c:v>5.0199999999999996</c:v>
                </c:pt>
                <c:pt idx="110">
                  <c:v>5.27</c:v>
                </c:pt>
                <c:pt idx="111">
                  <c:v>5.25</c:v>
                </c:pt>
                <c:pt idx="112">
                  <c:v>5.3</c:v>
                </c:pt>
                <c:pt idx="113">
                  <c:v>5.16</c:v>
                </c:pt>
                <c:pt idx="114">
                  <c:v>4.99</c:v>
                </c:pt>
                <c:pt idx="115">
                  <c:v>4.71</c:v>
                </c:pt>
                <c:pt idx="116">
                  <c:v>4.5</c:v>
                </c:pt>
                <c:pt idx="117">
                  <c:v>4.58</c:v>
                </c:pt>
                <c:pt idx="118">
                  <c:v>4.5599999999999996</c:v>
                </c:pt>
                <c:pt idx="119">
                  <c:v>4.3600000000000003</c:v>
                </c:pt>
                <c:pt idx="120">
                  <c:v>4.1900000000000004</c:v>
                </c:pt>
                <c:pt idx="121">
                  <c:v>3.97</c:v>
                </c:pt>
                <c:pt idx="122">
                  <c:v>4.01</c:v>
                </c:pt>
                <c:pt idx="123">
                  <c:v>4.2300000000000004</c:v>
                </c:pt>
                <c:pt idx="124">
                  <c:v>3.91</c:v>
                </c:pt>
                <c:pt idx="125">
                  <c:v>3.72</c:v>
                </c:pt>
                <c:pt idx="126">
                  <c:v>4.04</c:v>
                </c:pt>
                <c:pt idx="127">
                  <c:v>4.18</c:v>
                </c:pt>
                <c:pt idx="128">
                  <c:v>4.21</c:v>
                </c:pt>
                <c:pt idx="129">
                  <c:v>4.2699999999999996</c:v>
                </c:pt>
                <c:pt idx="130">
                  <c:v>4.41</c:v>
                </c:pt>
                <c:pt idx="131">
                  <c:v>4.33</c:v>
                </c:pt>
                <c:pt idx="132">
                  <c:v>4.18</c:v>
                </c:pt>
                <c:pt idx="133">
                  <c:v>4.12</c:v>
                </c:pt>
                <c:pt idx="134">
                  <c:v>3.93</c:v>
                </c:pt>
                <c:pt idx="135">
                  <c:v>4.13</c:v>
                </c:pt>
                <c:pt idx="136">
                  <c:v>4.37</c:v>
                </c:pt>
                <c:pt idx="137">
                  <c:v>4.42</c:v>
                </c:pt>
                <c:pt idx="138">
                  <c:v>4.3099999999999996</c:v>
                </c:pt>
                <c:pt idx="139">
                  <c:v>4.1500000000000004</c:v>
                </c:pt>
                <c:pt idx="140">
                  <c:v>4.09</c:v>
                </c:pt>
                <c:pt idx="141">
                  <c:v>3.96</c:v>
                </c:pt>
                <c:pt idx="142">
                  <c:v>3.84</c:v>
                </c:pt>
                <c:pt idx="143">
                  <c:v>3.63</c:v>
                </c:pt>
                <c:pt idx="144">
                  <c:v>3.56</c:v>
                </c:pt>
                <c:pt idx="145">
                  <c:v>3.55</c:v>
                </c:pt>
                <c:pt idx="146">
                  <c:v>3.69</c:v>
                </c:pt>
                <c:pt idx="147">
                  <c:v>3.48</c:v>
                </c:pt>
                <c:pt idx="148">
                  <c:v>3.3</c:v>
                </c:pt>
                <c:pt idx="149">
                  <c:v>3.13</c:v>
                </c:pt>
                <c:pt idx="150">
                  <c:v>3.27</c:v>
                </c:pt>
                <c:pt idx="151">
                  <c:v>3.28</c:v>
                </c:pt>
                <c:pt idx="152">
                  <c:v>3.12</c:v>
                </c:pt>
                <c:pt idx="153">
                  <c:v>3.28</c:v>
                </c:pt>
                <c:pt idx="154">
                  <c:v>3.48</c:v>
                </c:pt>
                <c:pt idx="155">
                  <c:v>3.35</c:v>
                </c:pt>
                <c:pt idx="156">
                  <c:v>3.33</c:v>
                </c:pt>
                <c:pt idx="157">
                  <c:v>3.48</c:v>
                </c:pt>
                <c:pt idx="158">
                  <c:v>3.66</c:v>
                </c:pt>
                <c:pt idx="159">
                  <c:v>3.92</c:v>
                </c:pt>
                <c:pt idx="160">
                  <c:v>3.96</c:v>
                </c:pt>
                <c:pt idx="161">
                  <c:v>3.97</c:v>
                </c:pt>
                <c:pt idx="162">
                  <c:v>3.99</c:v>
                </c:pt>
                <c:pt idx="163">
                  <c:v>3.9</c:v>
                </c:pt>
                <c:pt idx="164">
                  <c:v>3.78</c:v>
                </c:pt>
                <c:pt idx="165">
                  <c:v>3.82</c:v>
                </c:pt>
                <c:pt idx="166">
                  <c:v>3.75</c:v>
                </c:pt>
                <c:pt idx="167">
                  <c:v>3.81</c:v>
                </c:pt>
                <c:pt idx="168">
                  <c:v>4.05</c:v>
                </c:pt>
                <c:pt idx="169">
                  <c:v>4.07</c:v>
                </c:pt>
                <c:pt idx="170">
                  <c:v>3.98</c:v>
                </c:pt>
                <c:pt idx="171">
                  <c:v>4.1900000000000004</c:v>
                </c:pt>
                <c:pt idx="172">
                  <c:v>4.32</c:v>
                </c:pt>
                <c:pt idx="173">
                  <c:v>4.6100000000000003</c:v>
                </c:pt>
                <c:pt idx="174">
                  <c:v>4.57</c:v>
                </c:pt>
                <c:pt idx="175">
                  <c:v>4.38</c:v>
                </c:pt>
                <c:pt idx="176">
                  <c:v>4.34</c:v>
                </c:pt>
                <c:pt idx="177">
                  <c:v>4.38</c:v>
                </c:pt>
                <c:pt idx="178">
                  <c:v>4.21</c:v>
                </c:pt>
                <c:pt idx="179">
                  <c:v>4.34</c:v>
                </c:pt>
                <c:pt idx="180">
                  <c:v>4.13</c:v>
                </c:pt>
                <c:pt idx="181">
                  <c:v>4.05</c:v>
                </c:pt>
                <c:pt idx="182">
                  <c:v>3.97</c:v>
                </c:pt>
                <c:pt idx="183">
                  <c:v>4.21</c:v>
                </c:pt>
                <c:pt idx="184">
                  <c:v>4.3499999999999996</c:v>
                </c:pt>
                <c:pt idx="185">
                  <c:v>4.7300000000000004</c:v>
                </c:pt>
                <c:pt idx="186">
                  <c:v>4.6900000000000004</c:v>
                </c:pt>
                <c:pt idx="187">
                  <c:v>4.4000000000000004</c:v>
                </c:pt>
                <c:pt idx="188">
                  <c:v>4.3499999999999996</c:v>
                </c:pt>
                <c:pt idx="189">
                  <c:v>4.2300000000000004</c:v>
                </c:pt>
                <c:pt idx="190">
                  <c:v>3.96</c:v>
                </c:pt>
                <c:pt idx="191">
                  <c:v>3.65</c:v>
                </c:pt>
                <c:pt idx="192">
                  <c:v>3.76</c:v>
                </c:pt>
                <c:pt idx="193">
                  <c:v>3.8</c:v>
                </c:pt>
                <c:pt idx="194">
                  <c:v>3.66</c:v>
                </c:pt>
                <c:pt idx="195">
                  <c:v>3.77</c:v>
                </c:pt>
                <c:pt idx="196">
                  <c:v>3.85</c:v>
                </c:pt>
                <c:pt idx="197">
                  <c:v>3.96</c:v>
                </c:pt>
                <c:pt idx="198">
                  <c:v>3.76</c:v>
                </c:pt>
                <c:pt idx="199">
                  <c:v>3.61</c:v>
                </c:pt>
                <c:pt idx="200">
                  <c:v>3.58</c:v>
                </c:pt>
                <c:pt idx="201">
                  <c:v>3.53</c:v>
                </c:pt>
                <c:pt idx="202">
                  <c:v>3.52</c:v>
                </c:pt>
                <c:pt idx="203">
                  <c:v>3.44</c:v>
                </c:pt>
                <c:pt idx="204">
                  <c:v>3.47</c:v>
                </c:pt>
                <c:pt idx="205">
                  <c:v>3.36</c:v>
                </c:pt>
                <c:pt idx="206">
                  <c:v>3.37</c:v>
                </c:pt>
                <c:pt idx="207">
                  <c:v>3.32</c:v>
                </c:pt>
                <c:pt idx="208">
                  <c:v>3.02</c:v>
                </c:pt>
                <c:pt idx="209">
                  <c:v>2.9</c:v>
                </c:pt>
                <c:pt idx="210">
                  <c:v>2.85</c:v>
                </c:pt>
                <c:pt idx="211">
                  <c:v>2.56</c:v>
                </c:pt>
                <c:pt idx="212">
                  <c:v>2.52</c:v>
                </c:pt>
                <c:pt idx="213">
                  <c:v>2.58</c:v>
                </c:pt>
                <c:pt idx="214">
                  <c:v>2.79</c:v>
                </c:pt>
                <c:pt idx="215">
                  <c:v>3.16</c:v>
                </c:pt>
                <c:pt idx="216">
                  <c:v>3.23</c:v>
                </c:pt>
                <c:pt idx="217">
                  <c:v>3.41</c:v>
                </c:pt>
                <c:pt idx="218">
                  <c:v>3.42</c:v>
                </c:pt>
                <c:pt idx="219">
                  <c:v>3.65</c:v>
                </c:pt>
                <c:pt idx="220">
                  <c:v>3.4</c:v>
                </c:pt>
                <c:pt idx="221">
                  <c:v>3.28</c:v>
                </c:pt>
                <c:pt idx="222">
                  <c:v>3.17</c:v>
                </c:pt>
                <c:pt idx="223">
                  <c:v>2.68</c:v>
                </c:pt>
                <c:pt idx="224">
                  <c:v>2.34</c:v>
                </c:pt>
                <c:pt idx="225">
                  <c:v>2.46</c:v>
                </c:pt>
                <c:pt idx="226">
                  <c:v>2.4500000000000002</c:v>
                </c:pt>
                <c:pt idx="227">
                  <c:v>2.38</c:v>
                </c:pt>
                <c:pt idx="228">
                  <c:v>2.2000000000000002</c:v>
                </c:pt>
                <c:pt idx="229">
                  <c:v>2.2400000000000002</c:v>
                </c:pt>
                <c:pt idx="230">
                  <c:v>2.25</c:v>
                </c:pt>
                <c:pt idx="231">
                  <c:v>2.29</c:v>
                </c:pt>
                <c:pt idx="232">
                  <c:v>1.96</c:v>
                </c:pt>
                <c:pt idx="233">
                  <c:v>1.93</c:v>
                </c:pt>
                <c:pt idx="234">
                  <c:v>1.75</c:v>
                </c:pt>
                <c:pt idx="235">
                  <c:v>1.76</c:v>
                </c:pt>
                <c:pt idx="236">
                  <c:v>1.84</c:v>
                </c:pt>
                <c:pt idx="237">
                  <c:v>1.77</c:v>
                </c:pt>
                <c:pt idx="238">
                  <c:v>1.65</c:v>
                </c:pt>
                <c:pt idx="239">
                  <c:v>1.56</c:v>
                </c:pt>
                <c:pt idx="240">
                  <c:v>1.74</c:v>
                </c:pt>
                <c:pt idx="241">
                  <c:v>1.83</c:v>
                </c:pt>
              </c:numCache>
            </c:numRef>
          </c:val>
          <c:smooth val="0"/>
        </c:ser>
        <c:ser>
          <c:idx val="9"/>
          <c:order val="9"/>
          <c:tx>
            <c:strRef>
              <c:f>Data!$A$55</c:f>
              <c:strCache>
                <c:ptCount val="1"/>
                <c:pt idx="0">
                  <c:v>Germany </c:v>
                </c:pt>
              </c:strCache>
            </c:strRef>
          </c:tx>
          <c:marker>
            <c:symbol val="none"/>
          </c:marker>
          <c:cat>
            <c:numRef>
              <c:f>Data!$B$45:$II$45</c:f>
              <c:numCache>
                <c:formatCode>General</c:formatCode>
                <c:ptCount val="242"/>
                <c:pt idx="0">
                  <c:v>1993</c:v>
                </c:pt>
                <c:pt idx="1">
                  <c:v>1993</c:v>
                </c:pt>
                <c:pt idx="2">
                  <c:v>1993</c:v>
                </c:pt>
                <c:pt idx="3">
                  <c:v>1993</c:v>
                </c:pt>
                <c:pt idx="4">
                  <c:v>1993</c:v>
                </c:pt>
                <c:pt idx="5">
                  <c:v>1993</c:v>
                </c:pt>
                <c:pt idx="6">
                  <c:v>1993</c:v>
                </c:pt>
                <c:pt idx="7">
                  <c:v>1993</c:v>
                </c:pt>
                <c:pt idx="8">
                  <c:v>1993</c:v>
                </c:pt>
                <c:pt idx="9">
                  <c:v>1993</c:v>
                </c:pt>
                <c:pt idx="10">
                  <c:v>1993</c:v>
                </c:pt>
                <c:pt idx="11">
                  <c:v>1993</c:v>
                </c:pt>
                <c:pt idx="12">
                  <c:v>1994</c:v>
                </c:pt>
                <c:pt idx="13">
                  <c:v>1994</c:v>
                </c:pt>
                <c:pt idx="14">
                  <c:v>1994</c:v>
                </c:pt>
                <c:pt idx="15">
                  <c:v>1994</c:v>
                </c:pt>
                <c:pt idx="16">
                  <c:v>1994</c:v>
                </c:pt>
                <c:pt idx="17">
                  <c:v>1994</c:v>
                </c:pt>
                <c:pt idx="18">
                  <c:v>1994</c:v>
                </c:pt>
                <c:pt idx="19">
                  <c:v>1994</c:v>
                </c:pt>
                <c:pt idx="20">
                  <c:v>1994</c:v>
                </c:pt>
                <c:pt idx="21">
                  <c:v>1994</c:v>
                </c:pt>
                <c:pt idx="22">
                  <c:v>1994</c:v>
                </c:pt>
                <c:pt idx="23">
                  <c:v>1994</c:v>
                </c:pt>
                <c:pt idx="24">
                  <c:v>1995</c:v>
                </c:pt>
                <c:pt idx="25">
                  <c:v>1995</c:v>
                </c:pt>
                <c:pt idx="26">
                  <c:v>1995</c:v>
                </c:pt>
                <c:pt idx="27">
                  <c:v>1995</c:v>
                </c:pt>
                <c:pt idx="28">
                  <c:v>1995</c:v>
                </c:pt>
                <c:pt idx="29">
                  <c:v>1995</c:v>
                </c:pt>
                <c:pt idx="30">
                  <c:v>1995</c:v>
                </c:pt>
                <c:pt idx="31">
                  <c:v>1995</c:v>
                </c:pt>
                <c:pt idx="32">
                  <c:v>1995</c:v>
                </c:pt>
                <c:pt idx="33">
                  <c:v>1995</c:v>
                </c:pt>
                <c:pt idx="34">
                  <c:v>1995</c:v>
                </c:pt>
                <c:pt idx="35">
                  <c:v>1995</c:v>
                </c:pt>
                <c:pt idx="36">
                  <c:v>1996</c:v>
                </c:pt>
                <c:pt idx="37">
                  <c:v>1996</c:v>
                </c:pt>
                <c:pt idx="38">
                  <c:v>1996</c:v>
                </c:pt>
                <c:pt idx="39">
                  <c:v>1996</c:v>
                </c:pt>
                <c:pt idx="40">
                  <c:v>1996</c:v>
                </c:pt>
                <c:pt idx="41">
                  <c:v>1996</c:v>
                </c:pt>
                <c:pt idx="42">
                  <c:v>1996</c:v>
                </c:pt>
                <c:pt idx="43">
                  <c:v>1996</c:v>
                </c:pt>
                <c:pt idx="44">
                  <c:v>1996</c:v>
                </c:pt>
                <c:pt idx="45">
                  <c:v>1996</c:v>
                </c:pt>
                <c:pt idx="46">
                  <c:v>1996</c:v>
                </c:pt>
                <c:pt idx="47">
                  <c:v>1996</c:v>
                </c:pt>
                <c:pt idx="48">
                  <c:v>1997</c:v>
                </c:pt>
                <c:pt idx="49">
                  <c:v>1997</c:v>
                </c:pt>
                <c:pt idx="50">
                  <c:v>1997</c:v>
                </c:pt>
                <c:pt idx="51">
                  <c:v>1997</c:v>
                </c:pt>
                <c:pt idx="52">
                  <c:v>1997</c:v>
                </c:pt>
                <c:pt idx="53">
                  <c:v>1997</c:v>
                </c:pt>
                <c:pt idx="54">
                  <c:v>1997</c:v>
                </c:pt>
                <c:pt idx="55">
                  <c:v>1997</c:v>
                </c:pt>
                <c:pt idx="56">
                  <c:v>1997</c:v>
                </c:pt>
                <c:pt idx="57">
                  <c:v>1997</c:v>
                </c:pt>
                <c:pt idx="58">
                  <c:v>1997</c:v>
                </c:pt>
                <c:pt idx="59">
                  <c:v>1997</c:v>
                </c:pt>
                <c:pt idx="60">
                  <c:v>1998</c:v>
                </c:pt>
                <c:pt idx="61">
                  <c:v>1998</c:v>
                </c:pt>
                <c:pt idx="62">
                  <c:v>1998</c:v>
                </c:pt>
                <c:pt idx="63">
                  <c:v>1998</c:v>
                </c:pt>
                <c:pt idx="64">
                  <c:v>1998</c:v>
                </c:pt>
                <c:pt idx="65">
                  <c:v>1998</c:v>
                </c:pt>
                <c:pt idx="66">
                  <c:v>1998</c:v>
                </c:pt>
                <c:pt idx="67">
                  <c:v>1998</c:v>
                </c:pt>
                <c:pt idx="68">
                  <c:v>1998</c:v>
                </c:pt>
                <c:pt idx="69">
                  <c:v>1998</c:v>
                </c:pt>
                <c:pt idx="70">
                  <c:v>1998</c:v>
                </c:pt>
                <c:pt idx="71">
                  <c:v>1998</c:v>
                </c:pt>
                <c:pt idx="72">
                  <c:v>1999</c:v>
                </c:pt>
                <c:pt idx="73">
                  <c:v>1999</c:v>
                </c:pt>
                <c:pt idx="74">
                  <c:v>1999</c:v>
                </c:pt>
                <c:pt idx="75">
                  <c:v>1999</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2002</c:v>
                </c:pt>
                <c:pt idx="109">
                  <c:v>2002</c:v>
                </c:pt>
                <c:pt idx="110">
                  <c:v>2002</c:v>
                </c:pt>
                <c:pt idx="111">
                  <c:v>2002</c:v>
                </c:pt>
                <c:pt idx="112">
                  <c:v>2002</c:v>
                </c:pt>
                <c:pt idx="113">
                  <c:v>2002</c:v>
                </c:pt>
                <c:pt idx="114">
                  <c:v>2002</c:v>
                </c:pt>
                <c:pt idx="115">
                  <c:v>2002</c:v>
                </c:pt>
                <c:pt idx="116">
                  <c:v>2002</c:v>
                </c:pt>
                <c:pt idx="117">
                  <c:v>2002</c:v>
                </c:pt>
                <c:pt idx="118">
                  <c:v>2002</c:v>
                </c:pt>
                <c:pt idx="119">
                  <c:v>2002</c:v>
                </c:pt>
                <c:pt idx="120">
                  <c:v>2003</c:v>
                </c:pt>
                <c:pt idx="121">
                  <c:v>2003</c:v>
                </c:pt>
                <c:pt idx="122">
                  <c:v>2003</c:v>
                </c:pt>
                <c:pt idx="123">
                  <c:v>2003</c:v>
                </c:pt>
                <c:pt idx="124">
                  <c:v>2003</c:v>
                </c:pt>
                <c:pt idx="125">
                  <c:v>2003</c:v>
                </c:pt>
                <c:pt idx="126">
                  <c:v>2003</c:v>
                </c:pt>
                <c:pt idx="127">
                  <c:v>2003</c:v>
                </c:pt>
                <c:pt idx="128">
                  <c:v>2003</c:v>
                </c:pt>
                <c:pt idx="129">
                  <c:v>2003</c:v>
                </c:pt>
                <c:pt idx="130">
                  <c:v>2003</c:v>
                </c:pt>
                <c:pt idx="131">
                  <c:v>2003</c:v>
                </c:pt>
                <c:pt idx="132">
                  <c:v>2004</c:v>
                </c:pt>
                <c:pt idx="133">
                  <c:v>2004</c:v>
                </c:pt>
                <c:pt idx="134">
                  <c:v>2004</c:v>
                </c:pt>
                <c:pt idx="135">
                  <c:v>2004</c:v>
                </c:pt>
                <c:pt idx="136">
                  <c:v>2004</c:v>
                </c:pt>
                <c:pt idx="137">
                  <c:v>2004</c:v>
                </c:pt>
                <c:pt idx="138">
                  <c:v>2004</c:v>
                </c:pt>
                <c:pt idx="139">
                  <c:v>2004</c:v>
                </c:pt>
                <c:pt idx="140">
                  <c:v>2004</c:v>
                </c:pt>
                <c:pt idx="141">
                  <c:v>2004</c:v>
                </c:pt>
                <c:pt idx="142">
                  <c:v>2004</c:v>
                </c:pt>
                <c:pt idx="143">
                  <c:v>2004</c:v>
                </c:pt>
                <c:pt idx="144">
                  <c:v>2005</c:v>
                </c:pt>
                <c:pt idx="145">
                  <c:v>2005</c:v>
                </c:pt>
                <c:pt idx="146">
                  <c:v>2005</c:v>
                </c:pt>
                <c:pt idx="147">
                  <c:v>2005</c:v>
                </c:pt>
                <c:pt idx="148">
                  <c:v>2005</c:v>
                </c:pt>
                <c:pt idx="149">
                  <c:v>2005</c:v>
                </c:pt>
                <c:pt idx="150">
                  <c:v>2005</c:v>
                </c:pt>
                <c:pt idx="151">
                  <c:v>2005</c:v>
                </c:pt>
                <c:pt idx="152">
                  <c:v>2005</c:v>
                </c:pt>
                <c:pt idx="153">
                  <c:v>2005</c:v>
                </c:pt>
                <c:pt idx="154">
                  <c:v>2005</c:v>
                </c:pt>
                <c:pt idx="155">
                  <c:v>2005</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2009</c:v>
                </c:pt>
                <c:pt idx="193">
                  <c:v>2009</c:v>
                </c:pt>
                <c:pt idx="194">
                  <c:v>2009</c:v>
                </c:pt>
                <c:pt idx="195">
                  <c:v>2009</c:v>
                </c:pt>
                <c:pt idx="196">
                  <c:v>2009</c:v>
                </c:pt>
                <c:pt idx="197">
                  <c:v>2009</c:v>
                </c:pt>
                <c:pt idx="198">
                  <c:v>2009</c:v>
                </c:pt>
                <c:pt idx="199">
                  <c:v>2009</c:v>
                </c:pt>
                <c:pt idx="200">
                  <c:v>2009</c:v>
                </c:pt>
                <c:pt idx="201">
                  <c:v>2009</c:v>
                </c:pt>
                <c:pt idx="202">
                  <c:v>2009</c:v>
                </c:pt>
                <c:pt idx="203">
                  <c:v>2009</c:v>
                </c:pt>
                <c:pt idx="204">
                  <c:v>2010</c:v>
                </c:pt>
                <c:pt idx="205">
                  <c:v>2010</c:v>
                </c:pt>
                <c:pt idx="206">
                  <c:v>2010</c:v>
                </c:pt>
                <c:pt idx="207">
                  <c:v>2010</c:v>
                </c:pt>
                <c:pt idx="208">
                  <c:v>2010</c:v>
                </c:pt>
                <c:pt idx="209">
                  <c:v>2010</c:v>
                </c:pt>
                <c:pt idx="210">
                  <c:v>2010</c:v>
                </c:pt>
                <c:pt idx="211">
                  <c:v>2010</c:v>
                </c:pt>
                <c:pt idx="212">
                  <c:v>2010</c:v>
                </c:pt>
                <c:pt idx="213">
                  <c:v>2010</c:v>
                </c:pt>
                <c:pt idx="214">
                  <c:v>2010</c:v>
                </c:pt>
                <c:pt idx="215">
                  <c:v>2010</c:v>
                </c:pt>
                <c:pt idx="216">
                  <c:v>2011</c:v>
                </c:pt>
                <c:pt idx="217">
                  <c:v>2011</c:v>
                </c:pt>
                <c:pt idx="218">
                  <c:v>2011</c:v>
                </c:pt>
                <c:pt idx="219">
                  <c:v>2011</c:v>
                </c:pt>
                <c:pt idx="220">
                  <c:v>2011</c:v>
                </c:pt>
                <c:pt idx="221">
                  <c:v>2011</c:v>
                </c:pt>
                <c:pt idx="222">
                  <c:v>2011</c:v>
                </c:pt>
                <c:pt idx="223">
                  <c:v>2011</c:v>
                </c:pt>
                <c:pt idx="224">
                  <c:v>2011</c:v>
                </c:pt>
                <c:pt idx="225">
                  <c:v>2011</c:v>
                </c:pt>
                <c:pt idx="226">
                  <c:v>2011</c:v>
                </c:pt>
                <c:pt idx="227">
                  <c:v>2011</c:v>
                </c:pt>
                <c:pt idx="228">
                  <c:v>2012</c:v>
                </c:pt>
                <c:pt idx="229">
                  <c:v>2012</c:v>
                </c:pt>
                <c:pt idx="230">
                  <c:v>2012</c:v>
                </c:pt>
                <c:pt idx="231">
                  <c:v>2012</c:v>
                </c:pt>
                <c:pt idx="232">
                  <c:v>2012</c:v>
                </c:pt>
                <c:pt idx="233">
                  <c:v>2012</c:v>
                </c:pt>
                <c:pt idx="234">
                  <c:v>2012</c:v>
                </c:pt>
                <c:pt idx="235">
                  <c:v>2012</c:v>
                </c:pt>
                <c:pt idx="236">
                  <c:v>2012</c:v>
                </c:pt>
                <c:pt idx="237">
                  <c:v>2012</c:v>
                </c:pt>
                <c:pt idx="238">
                  <c:v>2012</c:v>
                </c:pt>
                <c:pt idx="239">
                  <c:v>2012</c:v>
                </c:pt>
                <c:pt idx="240">
                  <c:v>2013</c:v>
                </c:pt>
                <c:pt idx="241">
                  <c:v>2013</c:v>
                </c:pt>
              </c:numCache>
            </c:numRef>
          </c:cat>
          <c:val>
            <c:numRef>
              <c:f>Data!$B$55:$II$55</c:f>
              <c:numCache>
                <c:formatCode>#,##0.00</c:formatCode>
                <c:ptCount val="242"/>
                <c:pt idx="0">
                  <c:v>7.15</c:v>
                </c:pt>
                <c:pt idx="1">
                  <c:v>6.94</c:v>
                </c:pt>
                <c:pt idx="2">
                  <c:v>6.66</c:v>
                </c:pt>
                <c:pt idx="3">
                  <c:v>6.68</c:v>
                </c:pt>
                <c:pt idx="4">
                  <c:v>6.83</c:v>
                </c:pt>
                <c:pt idx="5">
                  <c:v>6.81</c:v>
                </c:pt>
                <c:pt idx="6">
                  <c:v>6.62</c:v>
                </c:pt>
                <c:pt idx="7">
                  <c:v>6.41</c:v>
                </c:pt>
                <c:pt idx="8">
                  <c:v>6.2</c:v>
                </c:pt>
                <c:pt idx="9">
                  <c:v>6</c:v>
                </c:pt>
                <c:pt idx="10">
                  <c:v>5.98</c:v>
                </c:pt>
                <c:pt idx="11">
                  <c:v>5.85</c:v>
                </c:pt>
                <c:pt idx="12">
                  <c:v>5.8</c:v>
                </c:pt>
                <c:pt idx="13">
                  <c:v>6.07</c:v>
                </c:pt>
                <c:pt idx="14">
                  <c:v>6.34</c:v>
                </c:pt>
                <c:pt idx="15">
                  <c:v>6.48</c:v>
                </c:pt>
                <c:pt idx="16">
                  <c:v>6.66</c:v>
                </c:pt>
                <c:pt idx="17">
                  <c:v>7.05</c:v>
                </c:pt>
                <c:pt idx="18">
                  <c:v>6.9</c:v>
                </c:pt>
                <c:pt idx="19">
                  <c:v>7.09</c:v>
                </c:pt>
                <c:pt idx="20">
                  <c:v>7.52</c:v>
                </c:pt>
                <c:pt idx="21">
                  <c:v>7.54</c:v>
                </c:pt>
                <c:pt idx="22">
                  <c:v>7.49</c:v>
                </c:pt>
                <c:pt idx="23">
                  <c:v>7.46</c:v>
                </c:pt>
                <c:pt idx="24">
                  <c:v>7.6</c:v>
                </c:pt>
                <c:pt idx="25">
                  <c:v>7.42</c:v>
                </c:pt>
                <c:pt idx="26">
                  <c:v>7.28</c:v>
                </c:pt>
                <c:pt idx="27">
                  <c:v>7.09</c:v>
                </c:pt>
                <c:pt idx="28">
                  <c:v>6.86</c:v>
                </c:pt>
                <c:pt idx="29">
                  <c:v>6.78</c:v>
                </c:pt>
                <c:pt idx="30">
                  <c:v>6.86</c:v>
                </c:pt>
                <c:pt idx="31">
                  <c:v>6.74</c:v>
                </c:pt>
                <c:pt idx="32">
                  <c:v>6.59</c:v>
                </c:pt>
                <c:pt idx="33">
                  <c:v>6.57</c:v>
                </c:pt>
                <c:pt idx="34">
                  <c:v>6.34</c:v>
                </c:pt>
                <c:pt idx="35">
                  <c:v>6.07</c:v>
                </c:pt>
                <c:pt idx="36">
                  <c:v>5.89</c:v>
                </c:pt>
                <c:pt idx="37">
                  <c:v>6.2</c:v>
                </c:pt>
                <c:pt idx="38">
                  <c:v>6.44</c:v>
                </c:pt>
                <c:pt idx="39">
                  <c:v>6.38</c:v>
                </c:pt>
                <c:pt idx="40">
                  <c:v>6.45</c:v>
                </c:pt>
                <c:pt idx="41">
                  <c:v>6.56</c:v>
                </c:pt>
                <c:pt idx="42">
                  <c:v>6.48</c:v>
                </c:pt>
                <c:pt idx="43">
                  <c:v>6.3</c:v>
                </c:pt>
                <c:pt idx="44">
                  <c:v>6.23</c:v>
                </c:pt>
                <c:pt idx="45">
                  <c:v>6.01</c:v>
                </c:pt>
                <c:pt idx="46">
                  <c:v>5.86</c:v>
                </c:pt>
                <c:pt idx="47">
                  <c:v>5.79</c:v>
                </c:pt>
                <c:pt idx="48">
                  <c:v>5.8</c:v>
                </c:pt>
                <c:pt idx="49">
                  <c:v>5.55</c:v>
                </c:pt>
                <c:pt idx="50">
                  <c:v>5.71</c:v>
                </c:pt>
                <c:pt idx="51">
                  <c:v>5.87</c:v>
                </c:pt>
                <c:pt idx="52">
                  <c:v>5.76</c:v>
                </c:pt>
                <c:pt idx="53">
                  <c:v>5.72</c:v>
                </c:pt>
                <c:pt idx="54">
                  <c:v>5.56</c:v>
                </c:pt>
                <c:pt idx="55">
                  <c:v>5.66</c:v>
                </c:pt>
                <c:pt idx="56">
                  <c:v>5.59</c:v>
                </c:pt>
                <c:pt idx="57">
                  <c:v>5.58</c:v>
                </c:pt>
                <c:pt idx="58">
                  <c:v>5.56</c:v>
                </c:pt>
                <c:pt idx="59">
                  <c:v>5.33</c:v>
                </c:pt>
                <c:pt idx="60">
                  <c:v>5.1100000000000003</c:v>
                </c:pt>
                <c:pt idx="61">
                  <c:v>4.99</c:v>
                </c:pt>
                <c:pt idx="62">
                  <c:v>4.9000000000000004</c:v>
                </c:pt>
                <c:pt idx="63">
                  <c:v>4.9000000000000004</c:v>
                </c:pt>
                <c:pt idx="64">
                  <c:v>4.96</c:v>
                </c:pt>
                <c:pt idx="65">
                  <c:v>4.8</c:v>
                </c:pt>
                <c:pt idx="66">
                  <c:v>4.68</c:v>
                </c:pt>
                <c:pt idx="67">
                  <c:v>4.42</c:v>
                </c:pt>
                <c:pt idx="68">
                  <c:v>4.0599999999999996</c:v>
                </c:pt>
                <c:pt idx="69">
                  <c:v>4.0599999999999996</c:v>
                </c:pt>
                <c:pt idx="70">
                  <c:v>4.12</c:v>
                </c:pt>
                <c:pt idx="71">
                  <c:v>3.86</c:v>
                </c:pt>
                <c:pt idx="72">
                  <c:v>3.7</c:v>
                </c:pt>
                <c:pt idx="73">
                  <c:v>3.85</c:v>
                </c:pt>
                <c:pt idx="74">
                  <c:v>4.04</c:v>
                </c:pt>
                <c:pt idx="75">
                  <c:v>3.85</c:v>
                </c:pt>
                <c:pt idx="76">
                  <c:v>4.01</c:v>
                </c:pt>
                <c:pt idx="77">
                  <c:v>4.3600000000000003</c:v>
                </c:pt>
                <c:pt idx="78">
                  <c:v>4.68</c:v>
                </c:pt>
                <c:pt idx="79">
                  <c:v>4.88</c:v>
                </c:pt>
                <c:pt idx="80">
                  <c:v>5.04</c:v>
                </c:pt>
                <c:pt idx="81">
                  <c:v>5.29</c:v>
                </c:pt>
                <c:pt idx="82">
                  <c:v>5.04</c:v>
                </c:pt>
                <c:pt idx="83">
                  <c:v>5.15</c:v>
                </c:pt>
                <c:pt idx="84">
                  <c:v>5.54</c:v>
                </c:pt>
                <c:pt idx="85">
                  <c:v>5.51</c:v>
                </c:pt>
                <c:pt idx="86">
                  <c:v>5.33</c:v>
                </c:pt>
                <c:pt idx="87">
                  <c:v>5.22</c:v>
                </c:pt>
                <c:pt idx="88">
                  <c:v>5.38</c:v>
                </c:pt>
                <c:pt idx="89">
                  <c:v>5.19</c:v>
                </c:pt>
                <c:pt idx="90">
                  <c:v>5.27</c:v>
                </c:pt>
                <c:pt idx="91">
                  <c:v>5.21</c:v>
                </c:pt>
                <c:pt idx="92">
                  <c:v>5.26</c:v>
                </c:pt>
                <c:pt idx="93">
                  <c:v>5.21</c:v>
                </c:pt>
                <c:pt idx="94">
                  <c:v>5.15</c:v>
                </c:pt>
                <c:pt idx="95">
                  <c:v>4.8899999999999997</c:v>
                </c:pt>
                <c:pt idx="96">
                  <c:v>4.8</c:v>
                </c:pt>
                <c:pt idx="97">
                  <c:v>4.78</c:v>
                </c:pt>
                <c:pt idx="98">
                  <c:v>4.67</c:v>
                </c:pt>
                <c:pt idx="99">
                  <c:v>4.83</c:v>
                </c:pt>
                <c:pt idx="100">
                  <c:v>5.05</c:v>
                </c:pt>
                <c:pt idx="101">
                  <c:v>5</c:v>
                </c:pt>
                <c:pt idx="102">
                  <c:v>5.0199999999999996</c:v>
                </c:pt>
                <c:pt idx="103">
                  <c:v>4.82</c:v>
                </c:pt>
                <c:pt idx="104">
                  <c:v>4.8099999999999996</c:v>
                </c:pt>
                <c:pt idx="105">
                  <c:v>4.5999999999999996</c:v>
                </c:pt>
                <c:pt idx="106">
                  <c:v>4.45</c:v>
                </c:pt>
                <c:pt idx="107">
                  <c:v>4.74</c:v>
                </c:pt>
                <c:pt idx="108">
                  <c:v>4.8600000000000003</c:v>
                </c:pt>
                <c:pt idx="109">
                  <c:v>4.92</c:v>
                </c:pt>
                <c:pt idx="110">
                  <c:v>5.16</c:v>
                </c:pt>
                <c:pt idx="111">
                  <c:v>5.15</c:v>
                </c:pt>
                <c:pt idx="112">
                  <c:v>5.17</c:v>
                </c:pt>
                <c:pt idx="113">
                  <c:v>5.0199999999999996</c:v>
                </c:pt>
                <c:pt idx="114">
                  <c:v>4.87</c:v>
                </c:pt>
                <c:pt idx="115">
                  <c:v>4.59</c:v>
                </c:pt>
                <c:pt idx="116">
                  <c:v>4.38</c:v>
                </c:pt>
                <c:pt idx="117">
                  <c:v>4.46</c:v>
                </c:pt>
                <c:pt idx="118">
                  <c:v>4.4800000000000004</c:v>
                </c:pt>
                <c:pt idx="119">
                  <c:v>4.33</c:v>
                </c:pt>
                <c:pt idx="120">
                  <c:v>4.18</c:v>
                </c:pt>
                <c:pt idx="121">
                  <c:v>3.95</c:v>
                </c:pt>
                <c:pt idx="122">
                  <c:v>4</c:v>
                </c:pt>
                <c:pt idx="123">
                  <c:v>4.1500000000000004</c:v>
                </c:pt>
                <c:pt idx="124">
                  <c:v>3.82</c:v>
                </c:pt>
                <c:pt idx="125">
                  <c:v>3.62</c:v>
                </c:pt>
                <c:pt idx="126">
                  <c:v>3.97</c:v>
                </c:pt>
                <c:pt idx="127">
                  <c:v>4.13</c:v>
                </c:pt>
                <c:pt idx="128">
                  <c:v>4.17</c:v>
                </c:pt>
                <c:pt idx="129">
                  <c:v>4.22</c:v>
                </c:pt>
                <c:pt idx="130">
                  <c:v>4.3499999999999996</c:v>
                </c:pt>
                <c:pt idx="131">
                  <c:v>4.29</c:v>
                </c:pt>
                <c:pt idx="132">
                  <c:v>4.17</c:v>
                </c:pt>
                <c:pt idx="133">
                  <c:v>4.1100000000000003</c:v>
                </c:pt>
                <c:pt idx="134">
                  <c:v>3.91</c:v>
                </c:pt>
                <c:pt idx="135">
                  <c:v>4.0999999999999996</c:v>
                </c:pt>
                <c:pt idx="136">
                  <c:v>4.25</c:v>
                </c:pt>
                <c:pt idx="137">
                  <c:v>4.3099999999999996</c:v>
                </c:pt>
                <c:pt idx="138">
                  <c:v>4.24</c:v>
                </c:pt>
                <c:pt idx="139">
                  <c:v>4.08</c:v>
                </c:pt>
                <c:pt idx="140">
                  <c:v>4.0199999999999996</c:v>
                </c:pt>
                <c:pt idx="141">
                  <c:v>3.89</c:v>
                </c:pt>
                <c:pt idx="142">
                  <c:v>3.78</c:v>
                </c:pt>
                <c:pt idx="143">
                  <c:v>3.58</c:v>
                </c:pt>
                <c:pt idx="144">
                  <c:v>3.56</c:v>
                </c:pt>
                <c:pt idx="145">
                  <c:v>3.54</c:v>
                </c:pt>
                <c:pt idx="146">
                  <c:v>3.7</c:v>
                </c:pt>
                <c:pt idx="147">
                  <c:v>3.48</c:v>
                </c:pt>
                <c:pt idx="148">
                  <c:v>3.3</c:v>
                </c:pt>
                <c:pt idx="149">
                  <c:v>3.13</c:v>
                </c:pt>
                <c:pt idx="150">
                  <c:v>3.2</c:v>
                </c:pt>
                <c:pt idx="151">
                  <c:v>3.23</c:v>
                </c:pt>
                <c:pt idx="152">
                  <c:v>3.07</c:v>
                </c:pt>
                <c:pt idx="153">
                  <c:v>3.24</c:v>
                </c:pt>
                <c:pt idx="154">
                  <c:v>3.45</c:v>
                </c:pt>
                <c:pt idx="155">
                  <c:v>3.34</c:v>
                </c:pt>
                <c:pt idx="156">
                  <c:v>3.32</c:v>
                </c:pt>
                <c:pt idx="157">
                  <c:v>3.47</c:v>
                </c:pt>
                <c:pt idx="158">
                  <c:v>3.64</c:v>
                </c:pt>
                <c:pt idx="159">
                  <c:v>3.89</c:v>
                </c:pt>
                <c:pt idx="160">
                  <c:v>3.96</c:v>
                </c:pt>
                <c:pt idx="161">
                  <c:v>3.96</c:v>
                </c:pt>
                <c:pt idx="162">
                  <c:v>4.01</c:v>
                </c:pt>
                <c:pt idx="163">
                  <c:v>3.88</c:v>
                </c:pt>
                <c:pt idx="164">
                  <c:v>3.75</c:v>
                </c:pt>
                <c:pt idx="165">
                  <c:v>3.79</c:v>
                </c:pt>
                <c:pt idx="166">
                  <c:v>3.71</c:v>
                </c:pt>
                <c:pt idx="167">
                  <c:v>3.77</c:v>
                </c:pt>
                <c:pt idx="168">
                  <c:v>4.0199999999999996</c:v>
                </c:pt>
                <c:pt idx="169">
                  <c:v>4.05</c:v>
                </c:pt>
                <c:pt idx="170">
                  <c:v>3.94</c:v>
                </c:pt>
                <c:pt idx="171">
                  <c:v>4.1500000000000004</c:v>
                </c:pt>
                <c:pt idx="172">
                  <c:v>4.28</c:v>
                </c:pt>
                <c:pt idx="173">
                  <c:v>4.5599999999999996</c:v>
                </c:pt>
                <c:pt idx="174">
                  <c:v>4.5</c:v>
                </c:pt>
                <c:pt idx="175">
                  <c:v>4.3</c:v>
                </c:pt>
                <c:pt idx="176">
                  <c:v>4.22</c:v>
                </c:pt>
                <c:pt idx="177">
                  <c:v>4.28</c:v>
                </c:pt>
                <c:pt idx="178">
                  <c:v>4.09</c:v>
                </c:pt>
                <c:pt idx="179">
                  <c:v>4.21</c:v>
                </c:pt>
                <c:pt idx="180">
                  <c:v>4.03</c:v>
                </c:pt>
                <c:pt idx="181">
                  <c:v>3.95</c:v>
                </c:pt>
                <c:pt idx="182">
                  <c:v>3.8</c:v>
                </c:pt>
                <c:pt idx="183">
                  <c:v>4.04</c:v>
                </c:pt>
                <c:pt idx="184">
                  <c:v>4.2</c:v>
                </c:pt>
                <c:pt idx="185">
                  <c:v>4.5199999999999996</c:v>
                </c:pt>
                <c:pt idx="186">
                  <c:v>4.49</c:v>
                </c:pt>
                <c:pt idx="187">
                  <c:v>4.2</c:v>
                </c:pt>
                <c:pt idx="188">
                  <c:v>4.09</c:v>
                </c:pt>
                <c:pt idx="189">
                  <c:v>3.88</c:v>
                </c:pt>
                <c:pt idx="190">
                  <c:v>3.56</c:v>
                </c:pt>
                <c:pt idx="191">
                  <c:v>3.05</c:v>
                </c:pt>
                <c:pt idx="192">
                  <c:v>3.07</c:v>
                </c:pt>
                <c:pt idx="193">
                  <c:v>3.13</c:v>
                </c:pt>
                <c:pt idx="194">
                  <c:v>3.02</c:v>
                </c:pt>
                <c:pt idx="195">
                  <c:v>3.13</c:v>
                </c:pt>
                <c:pt idx="196">
                  <c:v>3.37</c:v>
                </c:pt>
                <c:pt idx="197">
                  <c:v>3.47</c:v>
                </c:pt>
                <c:pt idx="198">
                  <c:v>3.34</c:v>
                </c:pt>
                <c:pt idx="199">
                  <c:v>3.31</c:v>
                </c:pt>
                <c:pt idx="200">
                  <c:v>3.26</c:v>
                </c:pt>
                <c:pt idx="201">
                  <c:v>3.21</c:v>
                </c:pt>
                <c:pt idx="202">
                  <c:v>3.22</c:v>
                </c:pt>
                <c:pt idx="203">
                  <c:v>3.14</c:v>
                </c:pt>
                <c:pt idx="204">
                  <c:v>3.26</c:v>
                </c:pt>
                <c:pt idx="205">
                  <c:v>3.17</c:v>
                </c:pt>
                <c:pt idx="206">
                  <c:v>3.1</c:v>
                </c:pt>
                <c:pt idx="207">
                  <c:v>3.06</c:v>
                </c:pt>
                <c:pt idx="208">
                  <c:v>2.73</c:v>
                </c:pt>
                <c:pt idx="209">
                  <c:v>2.54</c:v>
                </c:pt>
                <c:pt idx="210">
                  <c:v>2.62</c:v>
                </c:pt>
                <c:pt idx="211">
                  <c:v>2.35</c:v>
                </c:pt>
                <c:pt idx="212">
                  <c:v>2.2999999999999998</c:v>
                </c:pt>
                <c:pt idx="213">
                  <c:v>2.35</c:v>
                </c:pt>
                <c:pt idx="214">
                  <c:v>2.5299999999999998</c:v>
                </c:pt>
                <c:pt idx="215">
                  <c:v>2.91</c:v>
                </c:pt>
                <c:pt idx="216">
                  <c:v>3.02</c:v>
                </c:pt>
                <c:pt idx="217">
                  <c:v>3.2</c:v>
                </c:pt>
                <c:pt idx="218">
                  <c:v>3.21</c:v>
                </c:pt>
                <c:pt idx="219">
                  <c:v>3.34</c:v>
                </c:pt>
                <c:pt idx="220">
                  <c:v>3.06</c:v>
                </c:pt>
                <c:pt idx="221">
                  <c:v>2.89</c:v>
                </c:pt>
                <c:pt idx="222">
                  <c:v>2.74</c:v>
                </c:pt>
                <c:pt idx="223">
                  <c:v>2.21</c:v>
                </c:pt>
                <c:pt idx="224">
                  <c:v>1.83</c:v>
                </c:pt>
                <c:pt idx="225">
                  <c:v>2</c:v>
                </c:pt>
                <c:pt idx="226">
                  <c:v>1.87</c:v>
                </c:pt>
                <c:pt idx="227">
                  <c:v>1.93</c:v>
                </c:pt>
                <c:pt idx="228">
                  <c:v>1.82</c:v>
                </c:pt>
                <c:pt idx="229">
                  <c:v>1.85</c:v>
                </c:pt>
                <c:pt idx="230">
                  <c:v>1.83</c:v>
                </c:pt>
                <c:pt idx="231">
                  <c:v>1.62</c:v>
                </c:pt>
                <c:pt idx="232">
                  <c:v>1.34</c:v>
                </c:pt>
                <c:pt idx="233">
                  <c:v>1.3</c:v>
                </c:pt>
                <c:pt idx="234">
                  <c:v>1.24</c:v>
                </c:pt>
                <c:pt idx="235">
                  <c:v>1.34</c:v>
                </c:pt>
                <c:pt idx="236">
                  <c:v>1.49</c:v>
                </c:pt>
                <c:pt idx="237">
                  <c:v>1.47</c:v>
                </c:pt>
                <c:pt idx="238">
                  <c:v>1.34</c:v>
                </c:pt>
                <c:pt idx="239">
                  <c:v>1.3</c:v>
                </c:pt>
                <c:pt idx="240">
                  <c:v>1.51</c:v>
                </c:pt>
                <c:pt idx="241">
                  <c:v>1.54</c:v>
                </c:pt>
              </c:numCache>
            </c:numRef>
          </c:val>
          <c:smooth val="0"/>
        </c:ser>
        <c:dLbls>
          <c:showLegendKey val="0"/>
          <c:showVal val="0"/>
          <c:showCatName val="0"/>
          <c:showSerName val="0"/>
          <c:showPercent val="0"/>
          <c:showBubbleSize val="0"/>
        </c:dLbls>
        <c:marker val="1"/>
        <c:smooth val="0"/>
        <c:axId val="101692544"/>
        <c:axId val="101694080"/>
      </c:lineChart>
      <c:catAx>
        <c:axId val="101692544"/>
        <c:scaling>
          <c:orientation val="minMax"/>
        </c:scaling>
        <c:delete val="0"/>
        <c:axPos val="b"/>
        <c:numFmt formatCode="General" sourceLinked="1"/>
        <c:majorTickMark val="out"/>
        <c:minorTickMark val="none"/>
        <c:tickLblPos val="nextTo"/>
        <c:txPr>
          <a:bodyPr/>
          <a:lstStyle/>
          <a:p>
            <a:pPr>
              <a:defRPr sz="900">
                <a:latin typeface="+mn-lt"/>
              </a:defRPr>
            </a:pPr>
            <a:endParaRPr lang="en-US"/>
          </a:p>
        </c:txPr>
        <c:crossAx val="101694080"/>
        <c:crosses val="autoZero"/>
        <c:auto val="1"/>
        <c:lblAlgn val="ctr"/>
        <c:lblOffset val="100"/>
        <c:tickLblSkip val="12"/>
        <c:tickMarkSkip val="12"/>
        <c:noMultiLvlLbl val="0"/>
      </c:catAx>
      <c:valAx>
        <c:axId val="101694080"/>
        <c:scaling>
          <c:orientation val="minMax"/>
          <c:max val="30"/>
        </c:scaling>
        <c:delete val="0"/>
        <c:axPos val="l"/>
        <c:majorGridlines>
          <c:spPr>
            <a:ln>
              <a:solidFill>
                <a:schemeClr val="bg1">
                  <a:lumMod val="85000"/>
                </a:schemeClr>
              </a:solidFill>
            </a:ln>
          </c:spPr>
        </c:majorGridlines>
        <c:numFmt formatCode="#,##0" sourceLinked="0"/>
        <c:majorTickMark val="out"/>
        <c:minorTickMark val="none"/>
        <c:tickLblPos val="nextTo"/>
        <c:spPr>
          <a:ln>
            <a:noFill/>
          </a:ln>
        </c:spPr>
        <c:txPr>
          <a:bodyPr/>
          <a:lstStyle/>
          <a:p>
            <a:pPr>
              <a:defRPr sz="900">
                <a:latin typeface="+mn-lt"/>
                <a:ea typeface="Batang" pitchFamily="18" charset="-127"/>
              </a:defRPr>
            </a:pPr>
            <a:endParaRPr lang="en-US"/>
          </a:p>
        </c:txPr>
        <c:crossAx val="101692544"/>
        <c:crosses val="autoZero"/>
        <c:crossBetween val="between"/>
      </c:valAx>
      <c:spPr>
        <a:noFill/>
      </c:spPr>
    </c:plotArea>
    <c:legend>
      <c:legendPos val="r"/>
      <c:layout>
        <c:manualLayout>
          <c:xMode val="edge"/>
          <c:yMode val="edge"/>
          <c:x val="0.75866849217576959"/>
          <c:y val="0.12375713353564435"/>
          <c:w val="0.19580559629922148"/>
          <c:h val="0.76563940300980826"/>
        </c:manualLayout>
      </c:layout>
      <c:overlay val="0"/>
      <c:txPr>
        <a:bodyPr/>
        <a:lstStyle/>
        <a:p>
          <a:pPr>
            <a:defRPr sz="900">
              <a:latin typeface="+mn-lt"/>
            </a:defRPr>
          </a:pPr>
          <a:endParaRPr lang="en-US"/>
        </a:p>
      </c:txPr>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1270742111892E-2"/>
          <c:y val="5.1400554097404488E-2"/>
          <c:w val="0.88992940321600611"/>
          <c:h val="0.65347359420216267"/>
        </c:manualLayout>
      </c:layout>
      <c:barChart>
        <c:barDir val="col"/>
        <c:grouping val="stacked"/>
        <c:varyColors val="0"/>
        <c:ser>
          <c:idx val="0"/>
          <c:order val="0"/>
          <c:tx>
            <c:strRef>
              <c:f>'[liabilities non financial corporations 2010.xls]Data'!$B$39</c:f>
              <c:strCache>
                <c:ptCount val="1"/>
                <c:pt idx="0">
                  <c:v>Private households</c:v>
                </c:pt>
              </c:strCache>
            </c:strRef>
          </c:tx>
          <c:spPr>
            <a:solidFill>
              <a:schemeClr val="accent5">
                <a:lumMod val="40000"/>
                <a:lumOff val="60000"/>
              </a:schemeClr>
            </a:solidFill>
          </c:spPr>
          <c:invertIfNegative val="0"/>
          <c:cat>
            <c:strRef>
              <c:f>'[liabilities non financial corporations 2010.xls]Data'!$A$51:$A$59</c:f>
              <c:strCache>
                <c:ptCount val="9"/>
                <c:pt idx="0">
                  <c:v>Ireland</c:v>
                </c:pt>
                <c:pt idx="1">
                  <c:v>Cyprus</c:v>
                </c:pt>
                <c:pt idx="2">
                  <c:v>Netherlands</c:v>
                </c:pt>
                <c:pt idx="3">
                  <c:v>Portugal</c:v>
                </c:pt>
                <c:pt idx="4">
                  <c:v>Spain</c:v>
                </c:pt>
                <c:pt idx="5">
                  <c:v>France</c:v>
                </c:pt>
                <c:pt idx="6">
                  <c:v>Italy</c:v>
                </c:pt>
                <c:pt idx="7">
                  <c:v>Germany </c:v>
                </c:pt>
                <c:pt idx="8">
                  <c:v>Greece</c:v>
                </c:pt>
              </c:strCache>
            </c:strRef>
          </c:cat>
          <c:val>
            <c:numRef>
              <c:f>'[liabilities non financial corporations 2010.xls]Data'!$B$51:$B$59</c:f>
              <c:numCache>
                <c:formatCode>#,##0.0</c:formatCode>
                <c:ptCount val="9"/>
                <c:pt idx="0">
                  <c:v>124.1</c:v>
                </c:pt>
                <c:pt idx="1">
                  <c:v>152.1</c:v>
                </c:pt>
                <c:pt idx="2">
                  <c:v>133.9</c:v>
                </c:pt>
                <c:pt idx="3">
                  <c:v>103.9</c:v>
                </c:pt>
                <c:pt idx="4">
                  <c:v>91.7</c:v>
                </c:pt>
                <c:pt idx="5">
                  <c:v>66</c:v>
                </c:pt>
                <c:pt idx="6">
                  <c:v>51</c:v>
                </c:pt>
                <c:pt idx="7">
                  <c:v>61.5</c:v>
                </c:pt>
                <c:pt idx="8">
                  <c:v>65.8</c:v>
                </c:pt>
              </c:numCache>
            </c:numRef>
          </c:val>
        </c:ser>
        <c:ser>
          <c:idx val="1"/>
          <c:order val="1"/>
          <c:tx>
            <c:strRef>
              <c:f>'[liabilities non financial corporations 2010.xls]Data'!$C$39</c:f>
              <c:strCache>
                <c:ptCount val="1"/>
                <c:pt idx="0">
                  <c:v>Non-financial corporations</c:v>
                </c:pt>
              </c:strCache>
            </c:strRef>
          </c:tx>
          <c:spPr>
            <a:solidFill>
              <a:schemeClr val="bg1">
                <a:lumMod val="75000"/>
              </a:schemeClr>
            </a:solidFill>
          </c:spPr>
          <c:invertIfNegative val="0"/>
          <c:cat>
            <c:strRef>
              <c:f>'[liabilities non financial corporations 2010.xls]Data'!$A$51:$A$59</c:f>
              <c:strCache>
                <c:ptCount val="9"/>
                <c:pt idx="0">
                  <c:v>Ireland</c:v>
                </c:pt>
                <c:pt idx="1">
                  <c:v>Cyprus</c:v>
                </c:pt>
                <c:pt idx="2">
                  <c:v>Netherlands</c:v>
                </c:pt>
                <c:pt idx="3">
                  <c:v>Portugal</c:v>
                </c:pt>
                <c:pt idx="4">
                  <c:v>Spain</c:v>
                </c:pt>
                <c:pt idx="5">
                  <c:v>France</c:v>
                </c:pt>
                <c:pt idx="6">
                  <c:v>Italy</c:v>
                </c:pt>
                <c:pt idx="7">
                  <c:v>Germany </c:v>
                </c:pt>
                <c:pt idx="8">
                  <c:v>Greece</c:v>
                </c:pt>
              </c:strCache>
            </c:strRef>
          </c:cat>
          <c:val>
            <c:numRef>
              <c:f>'[liabilities non financial corporations 2010.xls]Data'!$C$51:$C$59</c:f>
              <c:numCache>
                <c:formatCode>#,##0.0</c:formatCode>
                <c:ptCount val="9"/>
                <c:pt idx="0">
                  <c:v>380.8</c:v>
                </c:pt>
                <c:pt idx="1">
                  <c:v>257.39999999999998</c:v>
                </c:pt>
                <c:pt idx="2">
                  <c:v>253.1</c:v>
                </c:pt>
                <c:pt idx="3">
                  <c:v>258.2</c:v>
                </c:pt>
                <c:pt idx="4">
                  <c:v>232.1</c:v>
                </c:pt>
                <c:pt idx="5">
                  <c:v>226.8</c:v>
                </c:pt>
                <c:pt idx="6">
                  <c:v>189</c:v>
                </c:pt>
                <c:pt idx="7">
                  <c:v>155.9</c:v>
                </c:pt>
                <c:pt idx="8">
                  <c:v>99.1</c:v>
                </c:pt>
              </c:numCache>
            </c:numRef>
          </c:val>
        </c:ser>
        <c:dLbls>
          <c:showLegendKey val="0"/>
          <c:showVal val="0"/>
          <c:showCatName val="0"/>
          <c:showSerName val="0"/>
          <c:showPercent val="0"/>
          <c:showBubbleSize val="0"/>
        </c:dLbls>
        <c:gapWidth val="82"/>
        <c:overlap val="100"/>
        <c:axId val="33683712"/>
        <c:axId val="33776000"/>
      </c:barChart>
      <c:catAx>
        <c:axId val="33683712"/>
        <c:scaling>
          <c:orientation val="minMax"/>
        </c:scaling>
        <c:delete val="0"/>
        <c:axPos val="b"/>
        <c:numFmt formatCode="General" sourceLinked="1"/>
        <c:majorTickMark val="out"/>
        <c:minorTickMark val="none"/>
        <c:tickLblPos val="nextTo"/>
        <c:spPr>
          <a:noFill/>
          <a:ln>
            <a:solidFill>
              <a:schemeClr val="bg1">
                <a:lumMod val="65000"/>
              </a:schemeClr>
            </a:solidFill>
          </a:ln>
        </c:spPr>
        <c:txPr>
          <a:bodyPr/>
          <a:lstStyle/>
          <a:p>
            <a:pPr>
              <a:defRPr sz="1200"/>
            </a:pPr>
            <a:endParaRPr lang="en-US"/>
          </a:p>
        </c:txPr>
        <c:crossAx val="33776000"/>
        <c:crosses val="autoZero"/>
        <c:auto val="1"/>
        <c:lblAlgn val="ctr"/>
        <c:lblOffset val="100"/>
        <c:noMultiLvlLbl val="0"/>
      </c:catAx>
      <c:valAx>
        <c:axId val="3377600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spPr>
          <a:noFill/>
          <a:ln>
            <a:solidFill>
              <a:schemeClr val="bg1">
                <a:lumMod val="65000"/>
              </a:schemeClr>
            </a:solidFill>
          </a:ln>
        </c:spPr>
        <c:txPr>
          <a:bodyPr/>
          <a:lstStyle/>
          <a:p>
            <a:pPr>
              <a:defRPr sz="1200"/>
            </a:pPr>
            <a:endParaRPr lang="en-US"/>
          </a:p>
        </c:txPr>
        <c:crossAx val="33683712"/>
        <c:crosses val="autoZero"/>
        <c:crossBetween val="between"/>
        <c:majorUnit val="100"/>
      </c:valAx>
      <c:spPr>
        <a:noFill/>
        <a:ln w="25400">
          <a:noFill/>
        </a:ln>
      </c:spPr>
    </c:plotArea>
    <c:legend>
      <c:legendPos val="r"/>
      <c:layout>
        <c:manualLayout>
          <c:xMode val="edge"/>
          <c:yMode val="edge"/>
          <c:x val="7.5209942432613586E-2"/>
          <c:y val="0.90663963556279603"/>
          <c:w val="0.90056565125063437"/>
          <c:h val="8.9498295471686751E-2"/>
        </c:manualLayout>
      </c:layout>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Greece</c:v>
          </c:tx>
          <c:spPr>
            <a:ln w="25400">
              <a:solidFill>
                <a:srgbClr val="00B0F0"/>
              </a:solidFill>
            </a:ln>
          </c:spPr>
          <c:marker>
            <c:symbol val="none"/>
          </c:marker>
          <c:cat>
            <c:strRef>
              <c:f>Tabelle1!$F$2:$F$53</c:f>
              <c:strCache>
                <c:ptCount val="52"/>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strCache>
            </c:strRef>
          </c:cat>
          <c:val>
            <c:numRef>
              <c:f>Tabelle1!$D$2:$D$53</c:f>
              <c:numCache>
                <c:formatCode>General</c:formatCode>
                <c:ptCount val="52"/>
                <c:pt idx="0">
                  <c:v>100</c:v>
                </c:pt>
                <c:pt idx="1">
                  <c:v>100</c:v>
                </c:pt>
                <c:pt idx="2">
                  <c:v>102.17391304347825</c:v>
                </c:pt>
                <c:pt idx="3">
                  <c:v>102.17391304347825</c:v>
                </c:pt>
                <c:pt idx="4">
                  <c:v>100</c:v>
                </c:pt>
                <c:pt idx="5">
                  <c:v>102.17391304347825</c:v>
                </c:pt>
                <c:pt idx="6">
                  <c:v>100</c:v>
                </c:pt>
                <c:pt idx="7">
                  <c:v>100</c:v>
                </c:pt>
                <c:pt idx="8">
                  <c:v>110.86956521739131</c:v>
                </c:pt>
                <c:pt idx="9">
                  <c:v>110.86956521739131</c:v>
                </c:pt>
                <c:pt idx="10">
                  <c:v>110.86956521739131</c:v>
                </c:pt>
                <c:pt idx="11">
                  <c:v>110.86956521739131</c:v>
                </c:pt>
                <c:pt idx="12">
                  <c:v>110.86956521739131</c:v>
                </c:pt>
                <c:pt idx="13">
                  <c:v>113.04347826086956</c:v>
                </c:pt>
                <c:pt idx="14">
                  <c:v>113.04347826086956</c:v>
                </c:pt>
                <c:pt idx="15">
                  <c:v>115.21739130434783</c:v>
                </c:pt>
                <c:pt idx="16">
                  <c:v>113.04347826086956</c:v>
                </c:pt>
                <c:pt idx="17">
                  <c:v>115.21739130434783</c:v>
                </c:pt>
                <c:pt idx="18">
                  <c:v>115.21739130434783</c:v>
                </c:pt>
                <c:pt idx="19">
                  <c:v>115.21739130434783</c:v>
                </c:pt>
                <c:pt idx="20">
                  <c:v>119.56521739130434</c:v>
                </c:pt>
                <c:pt idx="21">
                  <c:v>119.56521739130434</c:v>
                </c:pt>
                <c:pt idx="22">
                  <c:v>119.56521739130434</c:v>
                </c:pt>
                <c:pt idx="23">
                  <c:v>119.56521739130434</c:v>
                </c:pt>
                <c:pt idx="24">
                  <c:v>121.73913043478262</c:v>
                </c:pt>
                <c:pt idx="25">
                  <c:v>119.56521739130434</c:v>
                </c:pt>
                <c:pt idx="26">
                  <c:v>121.73913043478262</c:v>
                </c:pt>
                <c:pt idx="27">
                  <c:v>123.91304347826085</c:v>
                </c:pt>
                <c:pt idx="28">
                  <c:v>123.91304347826085</c:v>
                </c:pt>
                <c:pt idx="29">
                  <c:v>126.08695652173911</c:v>
                </c:pt>
                <c:pt idx="30">
                  <c:v>126.08695652173911</c:v>
                </c:pt>
                <c:pt idx="31">
                  <c:v>128.26086956521738</c:v>
                </c:pt>
                <c:pt idx="32">
                  <c:v>132.60869565217391</c:v>
                </c:pt>
                <c:pt idx="33">
                  <c:v>132.60869565217391</c:v>
                </c:pt>
                <c:pt idx="34">
                  <c:v>132.60869565217391</c:v>
                </c:pt>
                <c:pt idx="35">
                  <c:v>134.78260869565219</c:v>
                </c:pt>
                <c:pt idx="36">
                  <c:v>136.95652173913041</c:v>
                </c:pt>
                <c:pt idx="37">
                  <c:v>139.13043478260869</c:v>
                </c:pt>
                <c:pt idx="38">
                  <c:v>139.13043478260869</c:v>
                </c:pt>
                <c:pt idx="39">
                  <c:v>139.13043478260869</c:v>
                </c:pt>
                <c:pt idx="40">
                  <c:v>141.30434782608697</c:v>
                </c:pt>
                <c:pt idx="41">
                  <c:v>134.78260869565219</c:v>
                </c:pt>
                <c:pt idx="42">
                  <c:v>139.13043478260869</c:v>
                </c:pt>
                <c:pt idx="43">
                  <c:v>136.95652173913041</c:v>
                </c:pt>
                <c:pt idx="44">
                  <c:v>132.60869565217391</c:v>
                </c:pt>
                <c:pt idx="45">
                  <c:v>131.52173913043475</c:v>
                </c:pt>
                <c:pt idx="46">
                  <c:v>130.43478260869563</c:v>
                </c:pt>
                <c:pt idx="47">
                  <c:v>129.34782608695653</c:v>
                </c:pt>
                <c:pt idx="48">
                  <c:v>128.26086956521738</c:v>
                </c:pt>
                <c:pt idx="49">
                  <c:v>127.60869565217389</c:v>
                </c:pt>
                <c:pt idx="50">
                  <c:v>126.7391304347826</c:v>
                </c:pt>
                <c:pt idx="51">
                  <c:v>126.08695652173911</c:v>
                </c:pt>
              </c:numCache>
            </c:numRef>
          </c:val>
          <c:smooth val="0"/>
        </c:ser>
        <c:ser>
          <c:idx val="1"/>
          <c:order val="1"/>
          <c:tx>
            <c:v>Germany</c:v>
          </c:tx>
          <c:spPr>
            <a:ln w="25400">
              <a:solidFill>
                <a:srgbClr val="A9DDF4"/>
              </a:solidFill>
            </a:ln>
          </c:spPr>
          <c:marker>
            <c:symbol val="none"/>
          </c:marker>
          <c:cat>
            <c:strRef>
              <c:f>Tabelle1!$F$2:$F$53</c:f>
              <c:strCache>
                <c:ptCount val="52"/>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strCache>
            </c:strRef>
          </c:cat>
          <c:val>
            <c:numRef>
              <c:f>Tabelle1!$H$2:$H$53</c:f>
              <c:numCache>
                <c:formatCode>General</c:formatCode>
                <c:ptCount val="52"/>
                <c:pt idx="0">
                  <c:v>100</c:v>
                </c:pt>
                <c:pt idx="1">
                  <c:v>99.595551061678449</c:v>
                </c:pt>
                <c:pt idx="2">
                  <c:v>100.6066734074823</c:v>
                </c:pt>
                <c:pt idx="3">
                  <c:v>101.11223458038423</c:v>
                </c:pt>
                <c:pt idx="4">
                  <c:v>100.10111223458038</c:v>
                </c:pt>
                <c:pt idx="5">
                  <c:v>100.20222446916077</c:v>
                </c:pt>
                <c:pt idx="6">
                  <c:v>100.70778564206269</c:v>
                </c:pt>
                <c:pt idx="7">
                  <c:v>101.41557128412538</c:v>
                </c:pt>
                <c:pt idx="8">
                  <c:v>101.31445904954499</c:v>
                </c:pt>
                <c:pt idx="9">
                  <c:v>101.01112234580386</c:v>
                </c:pt>
                <c:pt idx="10">
                  <c:v>101.21334681496459</c:v>
                </c:pt>
                <c:pt idx="11">
                  <c:v>101.61779575328613</c:v>
                </c:pt>
                <c:pt idx="12">
                  <c:v>102.22446916076844</c:v>
                </c:pt>
                <c:pt idx="13">
                  <c:v>102.32558139534885</c:v>
                </c:pt>
                <c:pt idx="14">
                  <c:v>102.5278058645096</c:v>
                </c:pt>
                <c:pt idx="15">
                  <c:v>101.9211324570273</c:v>
                </c:pt>
                <c:pt idx="16">
                  <c:v>102.42669362992922</c:v>
                </c:pt>
                <c:pt idx="17">
                  <c:v>102.02224469160768</c:v>
                </c:pt>
                <c:pt idx="18">
                  <c:v>102.12335692618805</c:v>
                </c:pt>
                <c:pt idx="19">
                  <c:v>102.22446916076844</c:v>
                </c:pt>
                <c:pt idx="20">
                  <c:v>102.12335692618805</c:v>
                </c:pt>
                <c:pt idx="21">
                  <c:v>101.41557128412538</c:v>
                </c:pt>
                <c:pt idx="22">
                  <c:v>100.50556117290192</c:v>
                </c:pt>
                <c:pt idx="23">
                  <c:v>100.40444893832152</c:v>
                </c:pt>
                <c:pt idx="24">
                  <c:v>99.797775530839232</c:v>
                </c:pt>
                <c:pt idx="25">
                  <c:v>98.887765419615775</c:v>
                </c:pt>
                <c:pt idx="26">
                  <c:v>98.887765419615775</c:v>
                </c:pt>
                <c:pt idx="27">
                  <c:v>97.87664307381192</c:v>
                </c:pt>
                <c:pt idx="28">
                  <c:v>97.977755308392318</c:v>
                </c:pt>
                <c:pt idx="29">
                  <c:v>98.179979777553072</c:v>
                </c:pt>
                <c:pt idx="30">
                  <c:v>97.775530839231536</c:v>
                </c:pt>
                <c:pt idx="31">
                  <c:v>98.179979777553072</c:v>
                </c:pt>
                <c:pt idx="32">
                  <c:v>98.28109201213347</c:v>
                </c:pt>
                <c:pt idx="33">
                  <c:v>99.696663296258833</c:v>
                </c:pt>
                <c:pt idx="34">
                  <c:v>100.6066734074823</c:v>
                </c:pt>
                <c:pt idx="35">
                  <c:v>103.43781597573305</c:v>
                </c:pt>
                <c:pt idx="36">
                  <c:v>106.9767441860465</c:v>
                </c:pt>
                <c:pt idx="37">
                  <c:v>106.26895854398381</c:v>
                </c:pt>
                <c:pt idx="38">
                  <c:v>105.86450960566228</c:v>
                </c:pt>
                <c:pt idx="39">
                  <c:v>105.35894843276037</c:v>
                </c:pt>
                <c:pt idx="40">
                  <c:v>105.76339737108189</c:v>
                </c:pt>
                <c:pt idx="41">
                  <c:v>104.4489383215369</c:v>
                </c:pt>
                <c:pt idx="42">
                  <c:v>104.75227502527804</c:v>
                </c:pt>
                <c:pt idx="43">
                  <c:v>105.15672396359959</c:v>
                </c:pt>
                <c:pt idx="44">
                  <c:v>105.46006066734076</c:v>
                </c:pt>
                <c:pt idx="45">
                  <c:v>106.26895854398381</c:v>
                </c:pt>
                <c:pt idx="46">
                  <c:v>106.3700707785642</c:v>
                </c:pt>
                <c:pt idx="47">
                  <c:v>107.48230535894842</c:v>
                </c:pt>
                <c:pt idx="48">
                  <c:v>107.98786653185036</c:v>
                </c:pt>
                <c:pt idx="49">
                  <c:v>108.99898887765418</c:v>
                </c:pt>
                <c:pt idx="50">
                  <c:v>109.30232558139534</c:v>
                </c:pt>
                <c:pt idx="51">
                  <c:v>110.71789686552071</c:v>
                </c:pt>
              </c:numCache>
            </c:numRef>
          </c:val>
          <c:smooth val="0"/>
        </c:ser>
        <c:ser>
          <c:idx val="2"/>
          <c:order val="2"/>
          <c:tx>
            <c:v>Eurozone</c:v>
          </c:tx>
          <c:spPr>
            <a:ln w="25400">
              <a:solidFill>
                <a:srgbClr val="F0AB00"/>
              </a:solidFill>
            </a:ln>
          </c:spPr>
          <c:marker>
            <c:symbol val="none"/>
          </c:marker>
          <c:cat>
            <c:strRef>
              <c:f>Tabelle1!$F$2:$F$53</c:f>
              <c:strCache>
                <c:ptCount val="52"/>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strCache>
            </c:strRef>
          </c:cat>
          <c:val>
            <c:numRef>
              <c:f>Tabelle1!$L$2:$L$53</c:f>
              <c:numCache>
                <c:formatCode>General</c:formatCode>
                <c:ptCount val="52"/>
                <c:pt idx="0">
                  <c:v>100</c:v>
                </c:pt>
                <c:pt idx="1">
                  <c:v>100.21857923497268</c:v>
                </c:pt>
                <c:pt idx="2">
                  <c:v>100.98360655737706</c:v>
                </c:pt>
                <c:pt idx="3">
                  <c:v>101.4207650273224</c:v>
                </c:pt>
                <c:pt idx="4">
                  <c:v>101.53005464480876</c:v>
                </c:pt>
                <c:pt idx="5">
                  <c:v>102.29508196721311</c:v>
                </c:pt>
                <c:pt idx="6">
                  <c:v>103.16939890710384</c:v>
                </c:pt>
                <c:pt idx="7">
                  <c:v>103.93442622950819</c:v>
                </c:pt>
                <c:pt idx="8">
                  <c:v>104.59016393442624</c:v>
                </c:pt>
                <c:pt idx="9">
                  <c:v>104.80874316939892</c:v>
                </c:pt>
                <c:pt idx="10">
                  <c:v>105.35519125683062</c:v>
                </c:pt>
                <c:pt idx="11">
                  <c:v>105.90163934426231</c:v>
                </c:pt>
                <c:pt idx="12">
                  <c:v>106.44808743169401</c:v>
                </c:pt>
                <c:pt idx="13">
                  <c:v>107.10382513661203</c:v>
                </c:pt>
                <c:pt idx="14">
                  <c:v>107.97814207650273</c:v>
                </c:pt>
                <c:pt idx="15">
                  <c:v>107.54098360655739</c:v>
                </c:pt>
                <c:pt idx="16">
                  <c:v>107.75956284153006</c:v>
                </c:pt>
                <c:pt idx="17">
                  <c:v>107.86885245901641</c:v>
                </c:pt>
                <c:pt idx="18">
                  <c:v>108.08743169398906</c:v>
                </c:pt>
                <c:pt idx="19">
                  <c:v>108.52459016393443</c:v>
                </c:pt>
                <c:pt idx="20">
                  <c:v>108.96174863387978</c:v>
                </c:pt>
                <c:pt idx="21">
                  <c:v>109.07103825136613</c:v>
                </c:pt>
                <c:pt idx="22">
                  <c:v>109.18032786885246</c:v>
                </c:pt>
                <c:pt idx="23">
                  <c:v>109.94535519125684</c:v>
                </c:pt>
                <c:pt idx="24">
                  <c:v>109.72677595628414</c:v>
                </c:pt>
                <c:pt idx="25">
                  <c:v>110.05464480874316</c:v>
                </c:pt>
                <c:pt idx="26">
                  <c:v>110.16393442622952</c:v>
                </c:pt>
                <c:pt idx="27">
                  <c:v>110.16393442622952</c:v>
                </c:pt>
                <c:pt idx="28">
                  <c:v>110.49180327868852</c:v>
                </c:pt>
                <c:pt idx="29">
                  <c:v>111.14754098360655</c:v>
                </c:pt>
                <c:pt idx="30">
                  <c:v>111.47540983606557</c:v>
                </c:pt>
                <c:pt idx="31">
                  <c:v>112.56830601092895</c:v>
                </c:pt>
                <c:pt idx="32">
                  <c:v>113.55191256830601</c:v>
                </c:pt>
                <c:pt idx="33">
                  <c:v>114.75409836065573</c:v>
                </c:pt>
                <c:pt idx="34">
                  <c:v>115.84699453551912</c:v>
                </c:pt>
                <c:pt idx="35">
                  <c:v>118.14207650273222</c:v>
                </c:pt>
                <c:pt idx="36">
                  <c:v>120.8743169398907</c:v>
                </c:pt>
                <c:pt idx="37">
                  <c:v>120.76502732240438</c:v>
                </c:pt>
                <c:pt idx="38">
                  <c:v>120.32786885245901</c:v>
                </c:pt>
                <c:pt idx="39">
                  <c:v>120.32786885245901</c:v>
                </c:pt>
                <c:pt idx="40">
                  <c:v>120.21857923497268</c:v>
                </c:pt>
                <c:pt idx="41">
                  <c:v>119.67213114754098</c:v>
                </c:pt>
                <c:pt idx="42">
                  <c:v>119.34426229508198</c:v>
                </c:pt>
                <c:pt idx="43">
                  <c:v>119.89071038251366</c:v>
                </c:pt>
                <c:pt idx="44">
                  <c:v>120.21857923497268</c:v>
                </c:pt>
                <c:pt idx="45">
                  <c:v>120.8743169398907</c:v>
                </c:pt>
                <c:pt idx="46">
                  <c:v>120.8743169398907</c:v>
                </c:pt>
                <c:pt idx="47">
                  <c:v>121.85792349726776</c:v>
                </c:pt>
                <c:pt idx="48">
                  <c:v>122.29508196721312</c:v>
                </c:pt>
                <c:pt idx="49">
                  <c:v>122.84153005464482</c:v>
                </c:pt>
                <c:pt idx="50">
                  <c:v>123.16939890710384</c:v>
                </c:pt>
                <c:pt idx="51">
                  <c:v>123.82513661202185</c:v>
                </c:pt>
              </c:numCache>
            </c:numRef>
          </c:val>
          <c:smooth val="0"/>
        </c:ser>
        <c:ser>
          <c:idx val="3"/>
          <c:order val="3"/>
          <c:tx>
            <c:v>Italy</c:v>
          </c:tx>
          <c:spPr>
            <a:ln w="25400">
              <a:solidFill>
                <a:srgbClr val="7F7F7F"/>
              </a:solidFill>
            </a:ln>
          </c:spPr>
          <c:marker>
            <c:symbol val="none"/>
          </c:marker>
          <c:cat>
            <c:strRef>
              <c:f>Tabelle1!$F$2:$F$53</c:f>
              <c:strCache>
                <c:ptCount val="52"/>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strCache>
            </c:strRef>
          </c:cat>
          <c:val>
            <c:numRef>
              <c:f>Tabelle1!$P$2:$P$53</c:f>
              <c:numCache>
                <c:formatCode>General</c:formatCode>
                <c:ptCount val="52"/>
                <c:pt idx="0">
                  <c:v>100</c:v>
                </c:pt>
                <c:pt idx="1">
                  <c:v>100.34802784222738</c:v>
                </c:pt>
                <c:pt idx="2">
                  <c:v>100.5800464037123</c:v>
                </c:pt>
                <c:pt idx="3">
                  <c:v>100.23201856148492</c:v>
                </c:pt>
                <c:pt idx="4">
                  <c:v>101.39211136890951</c:v>
                </c:pt>
                <c:pt idx="5">
                  <c:v>102.43619489559164</c:v>
                </c:pt>
                <c:pt idx="6">
                  <c:v>104.52436194895591</c:v>
                </c:pt>
                <c:pt idx="7">
                  <c:v>104.75638051044083</c:v>
                </c:pt>
                <c:pt idx="8">
                  <c:v>106.14849187935033</c:v>
                </c:pt>
                <c:pt idx="9">
                  <c:v>106.14849187935033</c:v>
                </c:pt>
                <c:pt idx="10">
                  <c:v>107.19257540603249</c:v>
                </c:pt>
                <c:pt idx="11">
                  <c:v>107.88863109048722</c:v>
                </c:pt>
                <c:pt idx="12">
                  <c:v>108.58468677494197</c:v>
                </c:pt>
                <c:pt idx="13">
                  <c:v>110.32482598607886</c:v>
                </c:pt>
                <c:pt idx="14">
                  <c:v>113.80510440835265</c:v>
                </c:pt>
                <c:pt idx="15">
                  <c:v>111.48491879350347</c:v>
                </c:pt>
                <c:pt idx="16">
                  <c:v>111.94895591647331</c:v>
                </c:pt>
                <c:pt idx="17">
                  <c:v>114.03712296983758</c:v>
                </c:pt>
                <c:pt idx="18">
                  <c:v>113.10904872389791</c:v>
                </c:pt>
                <c:pt idx="19">
                  <c:v>114.84918793503481</c:v>
                </c:pt>
                <c:pt idx="20">
                  <c:v>114.84918793503481</c:v>
                </c:pt>
                <c:pt idx="21">
                  <c:v>115.08120649651971</c:v>
                </c:pt>
                <c:pt idx="22">
                  <c:v>114.73317865429236</c:v>
                </c:pt>
                <c:pt idx="23">
                  <c:v>119.48955916473318</c:v>
                </c:pt>
                <c:pt idx="24">
                  <c:v>117.63341067285383</c:v>
                </c:pt>
                <c:pt idx="25">
                  <c:v>119.83758700696055</c:v>
                </c:pt>
                <c:pt idx="26">
                  <c:v>117.98143851508121</c:v>
                </c:pt>
                <c:pt idx="27">
                  <c:v>117.40139211136891</c:v>
                </c:pt>
                <c:pt idx="28">
                  <c:v>118.32946635730859</c:v>
                </c:pt>
                <c:pt idx="29">
                  <c:v>119.37354988399072</c:v>
                </c:pt>
                <c:pt idx="30">
                  <c:v>119.7215777262181</c:v>
                </c:pt>
                <c:pt idx="31">
                  <c:v>123.54988399071925</c:v>
                </c:pt>
                <c:pt idx="32">
                  <c:v>123.78190255220419</c:v>
                </c:pt>
                <c:pt idx="33">
                  <c:v>125.4060324825986</c:v>
                </c:pt>
                <c:pt idx="34">
                  <c:v>125.98607888631091</c:v>
                </c:pt>
                <c:pt idx="35">
                  <c:v>127.95823665893271</c:v>
                </c:pt>
                <c:pt idx="36">
                  <c:v>131.67053364269142</c:v>
                </c:pt>
                <c:pt idx="37">
                  <c:v>130.62645011600927</c:v>
                </c:pt>
                <c:pt idx="38">
                  <c:v>129.46635730858466</c:v>
                </c:pt>
                <c:pt idx="39">
                  <c:v>131.32250580046403</c:v>
                </c:pt>
                <c:pt idx="40">
                  <c:v>131.09048723897911</c:v>
                </c:pt>
                <c:pt idx="41">
                  <c:v>131.32250580046403</c:v>
                </c:pt>
                <c:pt idx="42">
                  <c:v>129.00232018561485</c:v>
                </c:pt>
                <c:pt idx="43">
                  <c:v>130.74245939675174</c:v>
                </c:pt>
                <c:pt idx="44">
                  <c:v>131.90255220417632</c:v>
                </c:pt>
                <c:pt idx="45">
                  <c:v>132.36658932714616</c:v>
                </c:pt>
                <c:pt idx="46">
                  <c:v>130.62645011600927</c:v>
                </c:pt>
                <c:pt idx="47">
                  <c:v>132.36658932714616</c:v>
                </c:pt>
                <c:pt idx="48">
                  <c:v>133.52668213457076</c:v>
                </c:pt>
                <c:pt idx="49">
                  <c:v>134.22273781902553</c:v>
                </c:pt>
                <c:pt idx="50">
                  <c:v>134.80278422273781</c:v>
                </c:pt>
                <c:pt idx="51">
                  <c:v>136.07888631090486</c:v>
                </c:pt>
              </c:numCache>
            </c:numRef>
          </c:val>
          <c:smooth val="0"/>
        </c:ser>
        <c:ser>
          <c:idx val="4"/>
          <c:order val="4"/>
          <c:tx>
            <c:v>Spain</c:v>
          </c:tx>
          <c:spPr>
            <a:ln w="25400">
              <a:solidFill>
                <a:srgbClr val="FFD05D"/>
              </a:solidFill>
            </a:ln>
          </c:spPr>
          <c:marker>
            <c:symbol val="none"/>
          </c:marker>
          <c:cat>
            <c:strRef>
              <c:f>Tabelle1!$F$2:$F$53</c:f>
              <c:strCache>
                <c:ptCount val="52"/>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strCache>
            </c:strRef>
          </c:cat>
          <c:val>
            <c:numRef>
              <c:f>Tabelle1!$T$2:$T$53</c:f>
              <c:numCache>
                <c:formatCode>General</c:formatCode>
                <c:ptCount val="52"/>
                <c:pt idx="0">
                  <c:v>100</c:v>
                </c:pt>
                <c:pt idx="1">
                  <c:v>100.82063305978899</c:v>
                </c:pt>
                <c:pt idx="2">
                  <c:v>101.99296600234466</c:v>
                </c:pt>
                <c:pt idx="3">
                  <c:v>102.46189917936694</c:v>
                </c:pt>
                <c:pt idx="4">
                  <c:v>103.51699882766705</c:v>
                </c:pt>
                <c:pt idx="5">
                  <c:v>103.98593200468933</c:v>
                </c:pt>
                <c:pt idx="6">
                  <c:v>104.68933177022275</c:v>
                </c:pt>
                <c:pt idx="7">
                  <c:v>105.86166471277842</c:v>
                </c:pt>
                <c:pt idx="8">
                  <c:v>106.56506447831184</c:v>
                </c:pt>
                <c:pt idx="9">
                  <c:v>107.38569753810081</c:v>
                </c:pt>
                <c:pt idx="10">
                  <c:v>108.2063305978898</c:v>
                </c:pt>
                <c:pt idx="11">
                  <c:v>108.90973036342322</c:v>
                </c:pt>
                <c:pt idx="12">
                  <c:v>109.49589683470107</c:v>
                </c:pt>
                <c:pt idx="13">
                  <c:v>110.19929660023446</c:v>
                </c:pt>
                <c:pt idx="14">
                  <c:v>111.37162954279016</c:v>
                </c:pt>
                <c:pt idx="15">
                  <c:v>111.84056271981244</c:v>
                </c:pt>
                <c:pt idx="16">
                  <c:v>112.3094958968347</c:v>
                </c:pt>
                <c:pt idx="17">
                  <c:v>113.01289566236812</c:v>
                </c:pt>
                <c:pt idx="18">
                  <c:v>113.71629542790154</c:v>
                </c:pt>
                <c:pt idx="19">
                  <c:v>114.77139507620164</c:v>
                </c:pt>
                <c:pt idx="20">
                  <c:v>115.5920281359906</c:v>
                </c:pt>
                <c:pt idx="21">
                  <c:v>116.7643610785463</c:v>
                </c:pt>
                <c:pt idx="22">
                  <c:v>117.93669402110199</c:v>
                </c:pt>
                <c:pt idx="23">
                  <c:v>118.6400937866354</c:v>
                </c:pt>
                <c:pt idx="24">
                  <c:v>119.6951934349355</c:v>
                </c:pt>
                <c:pt idx="25">
                  <c:v>120.39859320046895</c:v>
                </c:pt>
                <c:pt idx="26">
                  <c:v>121.21922626025791</c:v>
                </c:pt>
                <c:pt idx="27">
                  <c:v>122.39155920281361</c:v>
                </c:pt>
                <c:pt idx="28">
                  <c:v>124.73622508792499</c:v>
                </c:pt>
                <c:pt idx="29">
                  <c:v>125.32239155920281</c:v>
                </c:pt>
                <c:pt idx="30">
                  <c:v>126.37749120750293</c:v>
                </c:pt>
                <c:pt idx="31">
                  <c:v>127.08089097303635</c:v>
                </c:pt>
                <c:pt idx="32">
                  <c:v>132.47362250879252</c:v>
                </c:pt>
                <c:pt idx="33">
                  <c:v>132.47362250879252</c:v>
                </c:pt>
                <c:pt idx="34">
                  <c:v>133.5287221570926</c:v>
                </c:pt>
                <c:pt idx="35">
                  <c:v>133.5287221570926</c:v>
                </c:pt>
                <c:pt idx="36">
                  <c:v>134.34935521688158</c:v>
                </c:pt>
                <c:pt idx="37">
                  <c:v>135.40445486518172</c:v>
                </c:pt>
                <c:pt idx="38">
                  <c:v>134.81828839390386</c:v>
                </c:pt>
                <c:pt idx="39">
                  <c:v>134.58382180539272</c:v>
                </c:pt>
                <c:pt idx="40">
                  <c:v>132.59085580304804</c:v>
                </c:pt>
                <c:pt idx="41">
                  <c:v>132.70808909730366</c:v>
                </c:pt>
                <c:pt idx="42">
                  <c:v>131.65298944900351</c:v>
                </c:pt>
                <c:pt idx="43">
                  <c:v>131.41852286049237</c:v>
                </c:pt>
                <c:pt idx="44">
                  <c:v>130.83235638921454</c:v>
                </c:pt>
                <c:pt idx="45">
                  <c:v>130.83235638921454</c:v>
                </c:pt>
                <c:pt idx="46">
                  <c:v>129.54279015240328</c:v>
                </c:pt>
                <c:pt idx="47">
                  <c:v>129.42555685814773</c:v>
                </c:pt>
                <c:pt idx="48">
                  <c:v>128.60492379835875</c:v>
                </c:pt>
                <c:pt idx="49">
                  <c:v>126.72919109026964</c:v>
                </c:pt>
                <c:pt idx="50">
                  <c:v>125.79132473622509</c:v>
                </c:pt>
                <c:pt idx="51">
                  <c:v>121.80539273153576</c:v>
                </c:pt>
              </c:numCache>
            </c:numRef>
          </c:val>
          <c:smooth val="0"/>
        </c:ser>
        <c:ser>
          <c:idx val="5"/>
          <c:order val="5"/>
          <c:tx>
            <c:v>Ireland</c:v>
          </c:tx>
          <c:spPr>
            <a:ln w="25400">
              <a:solidFill>
                <a:srgbClr val="AA272F"/>
              </a:solidFill>
            </a:ln>
          </c:spPr>
          <c:marker>
            <c:symbol val="none"/>
          </c:marker>
          <c:cat>
            <c:strRef>
              <c:f>Tabelle1!$F$2:$F$53</c:f>
              <c:strCache>
                <c:ptCount val="52"/>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strCache>
            </c:strRef>
          </c:cat>
          <c:val>
            <c:numRef>
              <c:f>Tabelle1!$X$2:$X$52</c:f>
              <c:numCache>
                <c:formatCode>General</c:formatCode>
                <c:ptCount val="51"/>
                <c:pt idx="0">
                  <c:v>100</c:v>
                </c:pt>
                <c:pt idx="1">
                  <c:v>100.24570024570023</c:v>
                </c:pt>
                <c:pt idx="2">
                  <c:v>101.47420147420145</c:v>
                </c:pt>
                <c:pt idx="3">
                  <c:v>102.33415233415232</c:v>
                </c:pt>
                <c:pt idx="4">
                  <c:v>103.43980343980344</c:v>
                </c:pt>
                <c:pt idx="5">
                  <c:v>106.01965601965601</c:v>
                </c:pt>
                <c:pt idx="6">
                  <c:v>108.72235872235872</c:v>
                </c:pt>
                <c:pt idx="7">
                  <c:v>108.72235872235872</c:v>
                </c:pt>
                <c:pt idx="8">
                  <c:v>108.1081081081081</c:v>
                </c:pt>
                <c:pt idx="9">
                  <c:v>108.1081081081081</c:v>
                </c:pt>
                <c:pt idx="10">
                  <c:v>107.6167076167076</c:v>
                </c:pt>
                <c:pt idx="11">
                  <c:v>108.5995085995086</c:v>
                </c:pt>
                <c:pt idx="12">
                  <c:v>111.54791154791153</c:v>
                </c:pt>
                <c:pt idx="13">
                  <c:v>112.77641277641277</c:v>
                </c:pt>
                <c:pt idx="14">
                  <c:v>114.98771498771497</c:v>
                </c:pt>
                <c:pt idx="15">
                  <c:v>112.16216216216215</c:v>
                </c:pt>
                <c:pt idx="16">
                  <c:v>115.84766584766584</c:v>
                </c:pt>
                <c:pt idx="17">
                  <c:v>117.69041769041768</c:v>
                </c:pt>
                <c:pt idx="18">
                  <c:v>119.4103194103194</c:v>
                </c:pt>
                <c:pt idx="19">
                  <c:v>117.19901719901719</c:v>
                </c:pt>
                <c:pt idx="20">
                  <c:v>120.39312039312038</c:v>
                </c:pt>
                <c:pt idx="21">
                  <c:v>121.00737100737101</c:v>
                </c:pt>
                <c:pt idx="22">
                  <c:v>125.30712530712529</c:v>
                </c:pt>
                <c:pt idx="23">
                  <c:v>124.69287469287468</c:v>
                </c:pt>
                <c:pt idx="24">
                  <c:v>125.7985257985258</c:v>
                </c:pt>
                <c:pt idx="25">
                  <c:v>127.88697788697787</c:v>
                </c:pt>
                <c:pt idx="26">
                  <c:v>126.04422604422602</c:v>
                </c:pt>
                <c:pt idx="27">
                  <c:v>129.1154791154791</c:v>
                </c:pt>
                <c:pt idx="28">
                  <c:v>125.67567567567566</c:v>
                </c:pt>
                <c:pt idx="29">
                  <c:v>131.32678132678132</c:v>
                </c:pt>
                <c:pt idx="30">
                  <c:v>136.97788697788698</c:v>
                </c:pt>
                <c:pt idx="31">
                  <c:v>135.87223587223585</c:v>
                </c:pt>
                <c:pt idx="32">
                  <c:v>135.01228501228502</c:v>
                </c:pt>
                <c:pt idx="33">
                  <c:v>140.2948402948403</c:v>
                </c:pt>
                <c:pt idx="34">
                  <c:v>140.90909090909091</c:v>
                </c:pt>
                <c:pt idx="35">
                  <c:v>147.66584766584765</c:v>
                </c:pt>
                <c:pt idx="36">
                  <c:v>140.90909090909091</c:v>
                </c:pt>
                <c:pt idx="37">
                  <c:v>136.73218673218673</c:v>
                </c:pt>
                <c:pt idx="38">
                  <c:v>134.15233415233413</c:v>
                </c:pt>
                <c:pt idx="39">
                  <c:v>130.58968058968057</c:v>
                </c:pt>
                <c:pt idx="40">
                  <c:v>128.5012285012285</c:v>
                </c:pt>
                <c:pt idx="41">
                  <c:v>127.5184275184275</c:v>
                </c:pt>
                <c:pt idx="42">
                  <c:v>126.04422604422602</c:v>
                </c:pt>
                <c:pt idx="43">
                  <c:v>125.30712530712529</c:v>
                </c:pt>
                <c:pt idx="44">
                  <c:v>124.07862407862407</c:v>
                </c:pt>
                <c:pt idx="45">
                  <c:v>122.48157248157247</c:v>
                </c:pt>
                <c:pt idx="46">
                  <c:v>122.48157248157247</c:v>
                </c:pt>
                <c:pt idx="47">
                  <c:v>121.4987714987715</c:v>
                </c:pt>
                <c:pt idx="48">
                  <c:v>122.85012285012284</c:v>
                </c:pt>
                <c:pt idx="49">
                  <c:v>122.6044226044226</c:v>
                </c:pt>
                <c:pt idx="50">
                  <c:v>124.07862407862407</c:v>
                </c:pt>
              </c:numCache>
            </c:numRef>
          </c:val>
          <c:smooth val="0"/>
        </c:ser>
        <c:dLbls>
          <c:showLegendKey val="0"/>
          <c:showVal val="0"/>
          <c:showCatName val="0"/>
          <c:showSerName val="0"/>
          <c:showPercent val="0"/>
          <c:showBubbleSize val="0"/>
        </c:dLbls>
        <c:marker val="1"/>
        <c:smooth val="0"/>
        <c:axId val="140771328"/>
        <c:axId val="140773632"/>
      </c:lineChart>
      <c:catAx>
        <c:axId val="140771328"/>
        <c:scaling>
          <c:orientation val="minMax"/>
        </c:scaling>
        <c:delete val="0"/>
        <c:axPos val="b"/>
        <c:majorTickMark val="out"/>
        <c:minorTickMark val="none"/>
        <c:tickLblPos val="nextTo"/>
        <c:spPr>
          <a:noFill/>
        </c:spPr>
        <c:txPr>
          <a:bodyPr/>
          <a:lstStyle/>
          <a:p>
            <a:pPr>
              <a:defRPr sz="800"/>
            </a:pPr>
            <a:endParaRPr lang="en-US"/>
          </a:p>
        </c:txPr>
        <c:crossAx val="140773632"/>
        <c:crosses val="autoZero"/>
        <c:auto val="1"/>
        <c:lblAlgn val="ctr"/>
        <c:lblOffset val="100"/>
        <c:tickLblSkip val="3"/>
        <c:tickMarkSkip val="3"/>
        <c:noMultiLvlLbl val="0"/>
      </c:catAx>
      <c:valAx>
        <c:axId val="140773632"/>
        <c:scaling>
          <c:orientation val="minMax"/>
          <c:min val="90"/>
        </c:scaling>
        <c:delete val="0"/>
        <c:axPos val="l"/>
        <c:majorGridlines/>
        <c:numFmt formatCode="General" sourceLinked="1"/>
        <c:majorTickMark val="none"/>
        <c:minorTickMark val="none"/>
        <c:tickLblPos val="nextTo"/>
        <c:spPr>
          <a:ln w="9525">
            <a:noFill/>
          </a:ln>
        </c:spPr>
        <c:txPr>
          <a:bodyPr/>
          <a:lstStyle/>
          <a:p>
            <a:pPr>
              <a:defRPr sz="800"/>
            </a:pPr>
            <a:endParaRPr lang="en-US"/>
          </a:p>
        </c:txPr>
        <c:crossAx val="140771328"/>
        <c:crosses val="autoZero"/>
        <c:crossBetween val="between"/>
      </c:valAx>
      <c:spPr>
        <a:noFill/>
        <a:ln>
          <a:noFill/>
        </a:ln>
      </c:spPr>
    </c:plotArea>
    <c:legend>
      <c:legendPos val="b"/>
      <c:layout/>
      <c:overlay val="0"/>
      <c:txPr>
        <a:bodyPr/>
        <a:lstStyle/>
        <a:p>
          <a:pPr>
            <a:defRPr sz="800"/>
          </a:pPr>
          <a:endParaRPr lang="en-US"/>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3"/>
            <a:ext cx="2888646"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t" anchorCtr="0" compatLnSpc="1">
            <a:prstTxWarp prst="textNoShape">
              <a:avLst/>
            </a:prstTxWarp>
          </a:bodyPr>
          <a:lstStyle>
            <a:lvl1pPr defTabSz="917919">
              <a:defRPr sz="1200">
                <a:latin typeface="Times New Roman" pitchFamily="18" charset="0"/>
                <a:ea typeface="+mn-ea"/>
              </a:defRPr>
            </a:lvl1pPr>
          </a:lstStyle>
          <a:p>
            <a:pPr>
              <a:defRPr/>
            </a:pPr>
            <a:endParaRPr lang="de-DE"/>
          </a:p>
        </p:txBody>
      </p:sp>
      <p:sp>
        <p:nvSpPr>
          <p:cNvPr id="117763" name="Rectangle 3"/>
          <p:cNvSpPr>
            <a:spLocks noGrp="1" noChangeArrowheads="1"/>
          </p:cNvSpPr>
          <p:nvPr>
            <p:ph type="dt" sz="quarter" idx="1"/>
          </p:nvPr>
        </p:nvSpPr>
        <p:spPr bwMode="auto">
          <a:xfrm>
            <a:off x="3778951" y="3"/>
            <a:ext cx="2888646"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t" anchorCtr="0" compatLnSpc="1">
            <a:prstTxWarp prst="textNoShape">
              <a:avLst/>
            </a:prstTxWarp>
          </a:bodyPr>
          <a:lstStyle>
            <a:lvl1pPr algn="r" defTabSz="917919">
              <a:defRPr sz="1200">
                <a:latin typeface="Times New Roman" pitchFamily="18" charset="0"/>
                <a:ea typeface="+mn-ea"/>
              </a:defRPr>
            </a:lvl1pPr>
          </a:lstStyle>
          <a:p>
            <a:pPr>
              <a:defRPr/>
            </a:pPr>
            <a:endParaRPr lang="de-DE"/>
          </a:p>
        </p:txBody>
      </p:sp>
      <p:sp>
        <p:nvSpPr>
          <p:cNvPr id="117764" name="Rectangle 4"/>
          <p:cNvSpPr>
            <a:spLocks noGrp="1" noChangeArrowheads="1"/>
          </p:cNvSpPr>
          <p:nvPr>
            <p:ph type="ftr" sz="quarter" idx="2"/>
          </p:nvPr>
        </p:nvSpPr>
        <p:spPr bwMode="auto">
          <a:xfrm>
            <a:off x="0" y="9427766"/>
            <a:ext cx="2888646"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b" anchorCtr="0" compatLnSpc="1">
            <a:prstTxWarp prst="textNoShape">
              <a:avLst/>
            </a:prstTxWarp>
          </a:bodyPr>
          <a:lstStyle>
            <a:lvl1pPr defTabSz="917919">
              <a:defRPr sz="1200">
                <a:latin typeface="Times New Roman" pitchFamily="18" charset="0"/>
                <a:ea typeface="+mn-ea"/>
              </a:defRPr>
            </a:lvl1pPr>
          </a:lstStyle>
          <a:p>
            <a:pPr>
              <a:defRPr/>
            </a:pPr>
            <a:endParaRPr lang="de-DE"/>
          </a:p>
        </p:txBody>
      </p:sp>
      <p:sp>
        <p:nvSpPr>
          <p:cNvPr id="117765" name="Rectangle 5"/>
          <p:cNvSpPr>
            <a:spLocks noGrp="1" noChangeArrowheads="1"/>
          </p:cNvSpPr>
          <p:nvPr>
            <p:ph type="sldNum" sz="quarter" idx="3"/>
          </p:nvPr>
        </p:nvSpPr>
        <p:spPr bwMode="auto">
          <a:xfrm>
            <a:off x="3778951" y="9427766"/>
            <a:ext cx="2888646"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b" anchorCtr="0" compatLnSpc="1">
            <a:prstTxWarp prst="textNoShape">
              <a:avLst/>
            </a:prstTxWarp>
          </a:bodyPr>
          <a:lstStyle>
            <a:lvl1pPr algn="r" defTabSz="917919">
              <a:defRPr sz="1200">
                <a:latin typeface="Times New Roman" pitchFamily="18" charset="0"/>
                <a:ea typeface="+mn-ea"/>
              </a:defRPr>
            </a:lvl1pPr>
          </a:lstStyle>
          <a:p>
            <a:pPr>
              <a:defRPr/>
            </a:pPr>
            <a:fld id="{3EB7E9CE-7EF1-4274-900F-F1A8D1B3644F}" type="slidenum">
              <a:rPr lang="de-DE"/>
              <a:pPr>
                <a:defRPr/>
              </a:pPr>
              <a:t>‹Nr.›</a:t>
            </a:fld>
            <a:endParaRPr lang="de-DE"/>
          </a:p>
        </p:txBody>
      </p:sp>
    </p:spTree>
    <p:extLst>
      <p:ext uri="{BB962C8B-B14F-4D97-AF65-F5344CB8AC3E}">
        <p14:creationId xmlns:p14="http://schemas.microsoft.com/office/powerpoint/2010/main" val="160849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3"/>
            <a:ext cx="2888646"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t" anchorCtr="0" compatLnSpc="1">
            <a:prstTxWarp prst="textNoShape">
              <a:avLst/>
            </a:prstTxWarp>
          </a:bodyPr>
          <a:lstStyle>
            <a:lvl1pPr defTabSz="917919">
              <a:defRPr sz="1200">
                <a:latin typeface="Times New Roman" pitchFamily="18" charset="0"/>
                <a:ea typeface="+mn-ea"/>
              </a:defRPr>
            </a:lvl1pPr>
          </a:lstStyle>
          <a:p>
            <a:pPr>
              <a:defRPr/>
            </a:pPr>
            <a:endParaRPr lang="uk-UA"/>
          </a:p>
        </p:txBody>
      </p:sp>
      <p:sp>
        <p:nvSpPr>
          <p:cNvPr id="3075" name="Rectangle 3"/>
          <p:cNvSpPr>
            <a:spLocks noGrp="1" noChangeArrowheads="1"/>
          </p:cNvSpPr>
          <p:nvPr>
            <p:ph type="dt" idx="1"/>
          </p:nvPr>
        </p:nvSpPr>
        <p:spPr bwMode="auto">
          <a:xfrm>
            <a:off x="3780444" y="3"/>
            <a:ext cx="2888645"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t" anchorCtr="0" compatLnSpc="1">
            <a:prstTxWarp prst="textNoShape">
              <a:avLst/>
            </a:prstTxWarp>
          </a:bodyPr>
          <a:lstStyle>
            <a:lvl1pPr algn="r" defTabSz="917919">
              <a:defRPr sz="1200">
                <a:latin typeface="Times New Roman" pitchFamily="18" charset="0"/>
                <a:ea typeface="+mn-ea"/>
              </a:defRPr>
            </a:lvl1pPr>
          </a:lstStyle>
          <a:p>
            <a:pPr>
              <a:defRPr/>
            </a:pPr>
            <a:endParaRPr lang="uk-UA"/>
          </a:p>
        </p:txBody>
      </p:sp>
      <p:sp>
        <p:nvSpPr>
          <p:cNvPr id="29700"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88814" y="4714653"/>
            <a:ext cx="4891460"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t" anchorCtr="0" compatLnSpc="1">
            <a:prstTxWarp prst="textNoShape">
              <a:avLst/>
            </a:prstTxWarp>
          </a:bodyPr>
          <a:lstStyle/>
          <a:p>
            <a:pPr lvl="0"/>
            <a:r>
              <a:rPr lang="uk-UA" noProof="0" smtClean="0"/>
              <a:t>Click to edit Master text styles</a:t>
            </a:r>
          </a:p>
          <a:p>
            <a:pPr lvl="1"/>
            <a:r>
              <a:rPr lang="uk-UA" noProof="0" smtClean="0"/>
              <a:t>Second level</a:t>
            </a:r>
          </a:p>
          <a:p>
            <a:pPr lvl="2"/>
            <a:r>
              <a:rPr lang="uk-UA" noProof="0" smtClean="0"/>
              <a:t>Third level</a:t>
            </a:r>
          </a:p>
          <a:p>
            <a:pPr lvl="3"/>
            <a:r>
              <a:rPr lang="uk-UA" noProof="0" smtClean="0"/>
              <a:t>Fourth level</a:t>
            </a:r>
          </a:p>
          <a:p>
            <a:pPr lvl="4"/>
            <a:r>
              <a:rPr lang="uk-UA" noProof="0" smtClean="0"/>
              <a:t>Fifth level</a:t>
            </a:r>
          </a:p>
        </p:txBody>
      </p:sp>
      <p:sp>
        <p:nvSpPr>
          <p:cNvPr id="3078" name="Rectangle 6"/>
          <p:cNvSpPr>
            <a:spLocks noGrp="1" noChangeArrowheads="1"/>
          </p:cNvSpPr>
          <p:nvPr>
            <p:ph type="ftr" sz="quarter" idx="4"/>
          </p:nvPr>
        </p:nvSpPr>
        <p:spPr bwMode="auto">
          <a:xfrm>
            <a:off x="0" y="9429307"/>
            <a:ext cx="2888646"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b" anchorCtr="0" compatLnSpc="1">
            <a:prstTxWarp prst="textNoShape">
              <a:avLst/>
            </a:prstTxWarp>
          </a:bodyPr>
          <a:lstStyle>
            <a:lvl1pPr defTabSz="917919">
              <a:defRPr sz="1200">
                <a:latin typeface="Times New Roman" pitchFamily="18" charset="0"/>
                <a:ea typeface="+mn-ea"/>
              </a:defRPr>
            </a:lvl1pPr>
          </a:lstStyle>
          <a:p>
            <a:pPr>
              <a:defRPr/>
            </a:pPr>
            <a:endParaRPr lang="uk-UA"/>
          </a:p>
        </p:txBody>
      </p:sp>
      <p:sp>
        <p:nvSpPr>
          <p:cNvPr id="3079" name="Rectangle 7"/>
          <p:cNvSpPr>
            <a:spLocks noGrp="1" noChangeArrowheads="1"/>
          </p:cNvSpPr>
          <p:nvPr>
            <p:ph type="sldNum" sz="quarter" idx="5"/>
          </p:nvPr>
        </p:nvSpPr>
        <p:spPr bwMode="auto">
          <a:xfrm>
            <a:off x="3780444" y="9429307"/>
            <a:ext cx="2888645"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4" tIns="45867" rIns="91734" bIns="45867" numCol="1" anchor="b" anchorCtr="0" compatLnSpc="1">
            <a:prstTxWarp prst="textNoShape">
              <a:avLst/>
            </a:prstTxWarp>
          </a:bodyPr>
          <a:lstStyle>
            <a:lvl1pPr algn="r" defTabSz="917919">
              <a:defRPr sz="1200">
                <a:latin typeface="Times New Roman" pitchFamily="18" charset="0"/>
                <a:ea typeface="+mn-ea"/>
              </a:defRPr>
            </a:lvl1pPr>
          </a:lstStyle>
          <a:p>
            <a:pPr>
              <a:defRPr/>
            </a:pPr>
            <a:fld id="{FB5C2F5E-C9F5-4EAC-9763-26A347F5F413}" type="slidenum">
              <a:rPr lang="uk-UA"/>
              <a:pPr>
                <a:defRPr/>
              </a:pPr>
              <a:t>‹Nr.›</a:t>
            </a:fld>
            <a:endParaRPr lang="uk-UA"/>
          </a:p>
        </p:txBody>
      </p:sp>
    </p:spTree>
    <p:extLst>
      <p:ext uri="{BB962C8B-B14F-4D97-AF65-F5344CB8AC3E}">
        <p14:creationId xmlns:p14="http://schemas.microsoft.com/office/powerpoint/2010/main" val="2203579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3F569089-8CF9-4C1B-A289-424ED2A7DC6E}" type="slidenum">
              <a:rPr lang="uk-UA" sz="1200">
                <a:latin typeface="Times New Roman" pitchFamily="18" charset="0"/>
              </a:rPr>
              <a:pPr eaLnBrk="1" hangingPunct="1"/>
              <a:t>1</a:t>
            </a:fld>
            <a:endParaRPr lang="uk-UA" sz="120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p:spPr>
        <p:txBody>
          <a:bodyPr/>
          <a:lstStyle/>
          <a:p>
            <a:endParaRPr lang="de-DE" dirty="0" smtClean="0"/>
          </a:p>
        </p:txBody>
      </p:sp>
      <p:sp>
        <p:nvSpPr>
          <p:cNvPr id="43012"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CCA43EA6-8D6C-47E7-85FE-3083602B6FD2}" type="slidenum">
              <a:rPr lang="uk-UA" sz="1200">
                <a:latin typeface="Times New Roman" pitchFamily="18" charset="0"/>
              </a:rPr>
              <a:pPr eaLnBrk="1" hangingPunct="1"/>
              <a:t>11</a:t>
            </a:fld>
            <a:endParaRPr lang="uk-UA"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p:spPr>
        <p:txBody>
          <a:bodyPr/>
          <a:lstStyle/>
          <a:p>
            <a:endParaRPr lang="de-DE" smtClean="0"/>
          </a:p>
        </p:txBody>
      </p:sp>
      <p:sp>
        <p:nvSpPr>
          <p:cNvPr id="46084"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D9374EBB-B5DB-4717-8F0A-2D675362FBDA}" type="slidenum">
              <a:rPr lang="de-DE" sz="1200">
                <a:latin typeface="Times New Roman" pitchFamily="18" charset="0"/>
              </a:rPr>
              <a:pPr eaLnBrk="1" hangingPunct="1"/>
              <a:t>12</a:t>
            </a:fld>
            <a:endParaRPr lang="de-DE"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en-GB" smtClean="0"/>
          </a:p>
        </p:txBody>
      </p:sp>
      <p:sp>
        <p:nvSpPr>
          <p:cNvPr id="51204" name="Foliennummernplatzhalter 3"/>
          <p:cNvSpPr>
            <a:spLocks noGrp="1"/>
          </p:cNvSpPr>
          <p:nvPr>
            <p:ph type="sldNum" sz="quarter" idx="5"/>
          </p:nvPr>
        </p:nvSpPr>
        <p:spPr>
          <a:noFill/>
        </p:spPr>
        <p:txBody>
          <a:bodyPr/>
          <a:lstStyle>
            <a:lvl1pPr defTabSz="916394" eaLnBrk="0" hangingPunct="0">
              <a:defRPr sz="2100">
                <a:solidFill>
                  <a:schemeClr val="tx1"/>
                </a:solidFill>
                <a:latin typeface="Arial" pitchFamily="34" charset="0"/>
                <a:ea typeface="ＭＳ Ｐゴシック" pitchFamily="34" charset="-128"/>
              </a:defRPr>
            </a:lvl1pPr>
            <a:lvl2pPr marL="711230" indent="-273550" defTabSz="916394" eaLnBrk="0" hangingPunct="0">
              <a:defRPr sz="2100">
                <a:solidFill>
                  <a:schemeClr val="tx1"/>
                </a:solidFill>
                <a:latin typeface="Arial" pitchFamily="34" charset="0"/>
                <a:ea typeface="ＭＳ Ｐゴシック" pitchFamily="34" charset="-128"/>
              </a:defRPr>
            </a:lvl2pPr>
            <a:lvl3pPr marL="1094201" indent="-218841" defTabSz="916394" eaLnBrk="0" hangingPunct="0">
              <a:defRPr sz="2100">
                <a:solidFill>
                  <a:schemeClr val="tx1"/>
                </a:solidFill>
                <a:latin typeface="Arial" pitchFamily="34" charset="0"/>
                <a:ea typeface="ＭＳ Ｐゴシック" pitchFamily="34" charset="-128"/>
              </a:defRPr>
            </a:lvl3pPr>
            <a:lvl4pPr marL="1531881" indent="-218841" defTabSz="916394" eaLnBrk="0" hangingPunct="0">
              <a:defRPr sz="2100">
                <a:solidFill>
                  <a:schemeClr val="tx1"/>
                </a:solidFill>
                <a:latin typeface="Arial" pitchFamily="34" charset="0"/>
                <a:ea typeface="ＭＳ Ｐゴシック" pitchFamily="34" charset="-128"/>
              </a:defRPr>
            </a:lvl4pPr>
            <a:lvl5pPr marL="1969561" indent="-218841" defTabSz="916394" eaLnBrk="0" hangingPunct="0">
              <a:defRPr sz="2100">
                <a:solidFill>
                  <a:schemeClr val="tx1"/>
                </a:solidFill>
                <a:latin typeface="Arial" pitchFamily="34" charset="0"/>
                <a:ea typeface="ＭＳ Ｐゴシック" pitchFamily="34" charset="-128"/>
              </a:defRPr>
            </a:lvl5pPr>
            <a:lvl6pPr marL="2407242"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492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60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28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E8DD6EE8-C850-4A87-B672-679F58D4A0CC}" type="slidenum">
              <a:rPr lang="de-DE" sz="1200">
                <a:latin typeface="Times New Roman" pitchFamily="18" charset="0"/>
              </a:rPr>
              <a:pPr eaLnBrk="1" hangingPunct="1"/>
              <a:t>13</a:t>
            </a:fld>
            <a:endParaRPr lang="de-DE"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en-GB" smtClean="0"/>
          </a:p>
        </p:txBody>
      </p:sp>
      <p:sp>
        <p:nvSpPr>
          <p:cNvPr id="51204" name="Foliennummernplatzhalter 3"/>
          <p:cNvSpPr>
            <a:spLocks noGrp="1"/>
          </p:cNvSpPr>
          <p:nvPr>
            <p:ph type="sldNum" sz="quarter" idx="5"/>
          </p:nvPr>
        </p:nvSpPr>
        <p:spPr>
          <a:noFill/>
        </p:spPr>
        <p:txBody>
          <a:bodyPr/>
          <a:lstStyle>
            <a:lvl1pPr defTabSz="916394" eaLnBrk="0" hangingPunct="0">
              <a:defRPr sz="2100">
                <a:solidFill>
                  <a:schemeClr val="tx1"/>
                </a:solidFill>
                <a:latin typeface="Arial" pitchFamily="34" charset="0"/>
                <a:ea typeface="ＭＳ Ｐゴシック" pitchFamily="34" charset="-128"/>
              </a:defRPr>
            </a:lvl1pPr>
            <a:lvl2pPr marL="711230" indent="-273550" defTabSz="916394" eaLnBrk="0" hangingPunct="0">
              <a:defRPr sz="2100">
                <a:solidFill>
                  <a:schemeClr val="tx1"/>
                </a:solidFill>
                <a:latin typeface="Arial" pitchFamily="34" charset="0"/>
                <a:ea typeface="ＭＳ Ｐゴシック" pitchFamily="34" charset="-128"/>
              </a:defRPr>
            </a:lvl2pPr>
            <a:lvl3pPr marL="1094201" indent="-218841" defTabSz="916394" eaLnBrk="0" hangingPunct="0">
              <a:defRPr sz="2100">
                <a:solidFill>
                  <a:schemeClr val="tx1"/>
                </a:solidFill>
                <a:latin typeface="Arial" pitchFamily="34" charset="0"/>
                <a:ea typeface="ＭＳ Ｐゴシック" pitchFamily="34" charset="-128"/>
              </a:defRPr>
            </a:lvl3pPr>
            <a:lvl4pPr marL="1531881" indent="-218841" defTabSz="916394" eaLnBrk="0" hangingPunct="0">
              <a:defRPr sz="2100">
                <a:solidFill>
                  <a:schemeClr val="tx1"/>
                </a:solidFill>
                <a:latin typeface="Arial" pitchFamily="34" charset="0"/>
                <a:ea typeface="ＭＳ Ｐゴシック" pitchFamily="34" charset="-128"/>
              </a:defRPr>
            </a:lvl4pPr>
            <a:lvl5pPr marL="1969561" indent="-218841" defTabSz="916394" eaLnBrk="0" hangingPunct="0">
              <a:defRPr sz="2100">
                <a:solidFill>
                  <a:schemeClr val="tx1"/>
                </a:solidFill>
                <a:latin typeface="Arial" pitchFamily="34" charset="0"/>
                <a:ea typeface="ＭＳ Ｐゴシック" pitchFamily="34" charset="-128"/>
              </a:defRPr>
            </a:lvl5pPr>
            <a:lvl6pPr marL="2407242"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492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60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28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E8DD6EE8-C850-4A87-B672-679F58D4A0CC}" type="slidenum">
              <a:rPr lang="de-DE" sz="1200">
                <a:latin typeface="Times New Roman" pitchFamily="18" charset="0"/>
              </a:rPr>
              <a:pPr eaLnBrk="1" hangingPunct="1"/>
              <a:t>15</a:t>
            </a:fld>
            <a:endParaRPr lang="de-DE"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en-GB" b="1" i="1" dirty="0" smtClean="0"/>
          </a:p>
        </p:txBody>
      </p:sp>
      <p:sp>
        <p:nvSpPr>
          <p:cNvPr id="51204" name="Foliennummernplatzhalter 3"/>
          <p:cNvSpPr>
            <a:spLocks noGrp="1"/>
          </p:cNvSpPr>
          <p:nvPr>
            <p:ph type="sldNum" sz="quarter" idx="5"/>
          </p:nvPr>
        </p:nvSpPr>
        <p:spPr>
          <a:noFill/>
        </p:spPr>
        <p:txBody>
          <a:bodyPr/>
          <a:lstStyle>
            <a:lvl1pPr defTabSz="916394" eaLnBrk="0" hangingPunct="0">
              <a:defRPr sz="2100">
                <a:solidFill>
                  <a:schemeClr val="tx1"/>
                </a:solidFill>
                <a:latin typeface="Arial" pitchFamily="34" charset="0"/>
                <a:ea typeface="ＭＳ Ｐゴシック" pitchFamily="34" charset="-128"/>
              </a:defRPr>
            </a:lvl1pPr>
            <a:lvl2pPr marL="711230" indent="-273550" defTabSz="916394" eaLnBrk="0" hangingPunct="0">
              <a:defRPr sz="2100">
                <a:solidFill>
                  <a:schemeClr val="tx1"/>
                </a:solidFill>
                <a:latin typeface="Arial" pitchFamily="34" charset="0"/>
                <a:ea typeface="ＭＳ Ｐゴシック" pitchFamily="34" charset="-128"/>
              </a:defRPr>
            </a:lvl2pPr>
            <a:lvl3pPr marL="1094201" indent="-218841" defTabSz="916394" eaLnBrk="0" hangingPunct="0">
              <a:defRPr sz="2100">
                <a:solidFill>
                  <a:schemeClr val="tx1"/>
                </a:solidFill>
                <a:latin typeface="Arial" pitchFamily="34" charset="0"/>
                <a:ea typeface="ＭＳ Ｐゴシック" pitchFamily="34" charset="-128"/>
              </a:defRPr>
            </a:lvl3pPr>
            <a:lvl4pPr marL="1531881" indent="-218841" defTabSz="916394" eaLnBrk="0" hangingPunct="0">
              <a:defRPr sz="2100">
                <a:solidFill>
                  <a:schemeClr val="tx1"/>
                </a:solidFill>
                <a:latin typeface="Arial" pitchFamily="34" charset="0"/>
                <a:ea typeface="ＭＳ Ｐゴシック" pitchFamily="34" charset="-128"/>
              </a:defRPr>
            </a:lvl4pPr>
            <a:lvl5pPr marL="1969561" indent="-218841" defTabSz="916394" eaLnBrk="0" hangingPunct="0">
              <a:defRPr sz="2100">
                <a:solidFill>
                  <a:schemeClr val="tx1"/>
                </a:solidFill>
                <a:latin typeface="Arial" pitchFamily="34" charset="0"/>
                <a:ea typeface="ＭＳ Ｐゴシック" pitchFamily="34" charset="-128"/>
              </a:defRPr>
            </a:lvl5pPr>
            <a:lvl6pPr marL="2407242"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492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60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28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E8DD6EE8-C850-4A87-B672-679F58D4A0CC}" type="slidenum">
              <a:rPr lang="de-DE" sz="1200">
                <a:latin typeface="Times New Roman" pitchFamily="18" charset="0"/>
              </a:rPr>
              <a:pPr eaLnBrk="1" hangingPunct="1"/>
              <a:t>16</a:t>
            </a:fld>
            <a:endParaRPr lang="de-DE"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baseline="0" dirty="0" smtClean="0"/>
          </a:p>
        </p:txBody>
      </p:sp>
      <p:sp>
        <p:nvSpPr>
          <p:cNvPr id="4" name="Substituent număr diapozitiv 3"/>
          <p:cNvSpPr>
            <a:spLocks noGrp="1"/>
          </p:cNvSpPr>
          <p:nvPr>
            <p:ph type="sldNum" sz="quarter" idx="10"/>
          </p:nvPr>
        </p:nvSpPr>
        <p:spPr/>
        <p:txBody>
          <a:bodyPr/>
          <a:lstStyle/>
          <a:p>
            <a:fld id="{F8E66897-186E-43BA-9877-A4FCA7A9D59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en-GB" b="1" dirty="0" smtClean="0"/>
          </a:p>
        </p:txBody>
      </p:sp>
      <p:sp>
        <p:nvSpPr>
          <p:cNvPr id="51204" name="Foliennummernplatzhalter 3"/>
          <p:cNvSpPr>
            <a:spLocks noGrp="1"/>
          </p:cNvSpPr>
          <p:nvPr>
            <p:ph type="sldNum" sz="quarter" idx="5"/>
          </p:nvPr>
        </p:nvSpPr>
        <p:spPr>
          <a:noFill/>
        </p:spPr>
        <p:txBody>
          <a:bodyPr/>
          <a:lstStyle>
            <a:lvl1pPr defTabSz="916394" eaLnBrk="0" hangingPunct="0">
              <a:defRPr sz="2100">
                <a:solidFill>
                  <a:schemeClr val="tx1"/>
                </a:solidFill>
                <a:latin typeface="Arial" pitchFamily="34" charset="0"/>
                <a:ea typeface="ＭＳ Ｐゴシック" pitchFamily="34" charset="-128"/>
              </a:defRPr>
            </a:lvl1pPr>
            <a:lvl2pPr marL="711230" indent="-273550" defTabSz="916394" eaLnBrk="0" hangingPunct="0">
              <a:defRPr sz="2100">
                <a:solidFill>
                  <a:schemeClr val="tx1"/>
                </a:solidFill>
                <a:latin typeface="Arial" pitchFamily="34" charset="0"/>
                <a:ea typeface="ＭＳ Ｐゴシック" pitchFamily="34" charset="-128"/>
              </a:defRPr>
            </a:lvl2pPr>
            <a:lvl3pPr marL="1094201" indent="-218841" defTabSz="916394" eaLnBrk="0" hangingPunct="0">
              <a:defRPr sz="2100">
                <a:solidFill>
                  <a:schemeClr val="tx1"/>
                </a:solidFill>
                <a:latin typeface="Arial" pitchFamily="34" charset="0"/>
                <a:ea typeface="ＭＳ Ｐゴシック" pitchFamily="34" charset="-128"/>
              </a:defRPr>
            </a:lvl3pPr>
            <a:lvl4pPr marL="1531881" indent="-218841" defTabSz="916394" eaLnBrk="0" hangingPunct="0">
              <a:defRPr sz="2100">
                <a:solidFill>
                  <a:schemeClr val="tx1"/>
                </a:solidFill>
                <a:latin typeface="Arial" pitchFamily="34" charset="0"/>
                <a:ea typeface="ＭＳ Ｐゴシック" pitchFamily="34" charset="-128"/>
              </a:defRPr>
            </a:lvl4pPr>
            <a:lvl5pPr marL="1969561" indent="-218841" defTabSz="916394" eaLnBrk="0" hangingPunct="0">
              <a:defRPr sz="2100">
                <a:solidFill>
                  <a:schemeClr val="tx1"/>
                </a:solidFill>
                <a:latin typeface="Arial" pitchFamily="34" charset="0"/>
                <a:ea typeface="ＭＳ Ｐゴシック" pitchFamily="34" charset="-128"/>
              </a:defRPr>
            </a:lvl5pPr>
            <a:lvl6pPr marL="2407242"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492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60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28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E8DD6EE8-C850-4A87-B672-679F58D4A0CC}" type="slidenum">
              <a:rPr lang="de-DE" sz="1200">
                <a:latin typeface="Times New Roman" pitchFamily="18" charset="0"/>
              </a:rPr>
              <a:pPr eaLnBrk="1" hangingPunct="1"/>
              <a:t>18</a:t>
            </a:fld>
            <a:endParaRPr lang="de-DE"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i="1" baseline="0" dirty="0" smtClean="0"/>
          </a:p>
        </p:txBody>
      </p:sp>
      <p:sp>
        <p:nvSpPr>
          <p:cNvPr id="4" name="Foliennummernplatzhalter 3"/>
          <p:cNvSpPr>
            <a:spLocks noGrp="1"/>
          </p:cNvSpPr>
          <p:nvPr>
            <p:ph type="sldNum" sz="quarter" idx="10"/>
          </p:nvPr>
        </p:nvSpPr>
        <p:spPr/>
        <p:txBody>
          <a:bodyPr/>
          <a:lstStyle/>
          <a:p>
            <a:fld id="{F8E66897-186E-43BA-9877-A4FCA7A9D590}" type="slidenum">
              <a:rPr lang="en-US" smtClean="0"/>
              <a:pPr/>
              <a:t>19</a:t>
            </a:fld>
            <a:endParaRPr lang="en-US"/>
          </a:p>
        </p:txBody>
      </p:sp>
    </p:spTree>
    <p:extLst>
      <p:ext uri="{BB962C8B-B14F-4D97-AF65-F5344CB8AC3E}">
        <p14:creationId xmlns:p14="http://schemas.microsoft.com/office/powerpoint/2010/main" val="1122024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dirty="0"/>
          </a:p>
        </p:txBody>
      </p:sp>
      <p:sp>
        <p:nvSpPr>
          <p:cNvPr id="4" name="Substituent număr diapozitiv 3"/>
          <p:cNvSpPr>
            <a:spLocks noGrp="1"/>
          </p:cNvSpPr>
          <p:nvPr>
            <p:ph type="sldNum" sz="quarter" idx="10"/>
          </p:nvPr>
        </p:nvSpPr>
        <p:spPr/>
        <p:txBody>
          <a:bodyPr/>
          <a:lstStyle/>
          <a:p>
            <a:fld id="{F8E66897-186E-43BA-9877-A4FCA7A9D59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F8E66897-186E-43BA-9877-A4FCA7A9D590}" type="slidenum">
              <a:rPr lang="en-US" smtClean="0"/>
              <a:pPr/>
              <a:t>21</a:t>
            </a:fld>
            <a:endParaRPr lang="en-US"/>
          </a:p>
        </p:txBody>
      </p:sp>
    </p:spTree>
    <p:extLst>
      <p:ext uri="{BB962C8B-B14F-4D97-AF65-F5344CB8AC3E}">
        <p14:creationId xmlns:p14="http://schemas.microsoft.com/office/powerpoint/2010/main" val="268052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p:spPr>
        <p:txBody>
          <a:bodyPr/>
          <a:lstStyle/>
          <a:p>
            <a:r>
              <a:rPr lang="de-DE" smtClean="0"/>
              <a:t>Auch das bringt Übersicht in eine scheinbar so unübersichtliche Krise. Kompliziert wird die aktuelle Krise dadurch, dass wir es mit vielen Krisen gleichzeitig zu tun haben, die sich gegenseitig verstärken. Dazu kommt noch, dass Maßnahmen, die gegen die eine Krise ergriffen werden (wie zum Beispiel Rekapitalisierung des Bankensektors) gleichzeitig die Schuldenkrise der Staaten verschärft. Anderes Beispiel: Maßnahmen, die die Staatsschuldenkrise entschärfen sollen (also Sparmaßnahmen) verschärfen die politische Krise und die Wachstumskrise</a:t>
            </a:r>
          </a:p>
        </p:txBody>
      </p:sp>
      <p:sp>
        <p:nvSpPr>
          <p:cNvPr id="31748"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9D2BA5AB-2984-41E3-A366-EE0C217DA235}" type="slidenum">
              <a:rPr lang="de-DE" sz="1200">
                <a:latin typeface="Times New Roman" pitchFamily="18" charset="0"/>
              </a:rPr>
              <a:pPr eaLnBrk="1" hangingPunct="1"/>
              <a:t>2</a:t>
            </a:fld>
            <a:endParaRPr lang="de-DE"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en-GB" smtClean="0"/>
          </a:p>
        </p:txBody>
      </p:sp>
      <p:sp>
        <p:nvSpPr>
          <p:cNvPr id="51204" name="Foliennummernplatzhalter 3"/>
          <p:cNvSpPr>
            <a:spLocks noGrp="1"/>
          </p:cNvSpPr>
          <p:nvPr>
            <p:ph type="sldNum" sz="quarter" idx="5"/>
          </p:nvPr>
        </p:nvSpPr>
        <p:spPr>
          <a:noFill/>
        </p:spPr>
        <p:txBody>
          <a:bodyPr/>
          <a:lstStyle>
            <a:lvl1pPr defTabSz="916394" eaLnBrk="0" hangingPunct="0">
              <a:defRPr sz="2100">
                <a:solidFill>
                  <a:schemeClr val="tx1"/>
                </a:solidFill>
                <a:latin typeface="Arial" pitchFamily="34" charset="0"/>
                <a:ea typeface="ＭＳ Ｐゴシック" pitchFamily="34" charset="-128"/>
              </a:defRPr>
            </a:lvl1pPr>
            <a:lvl2pPr marL="711230" indent="-273550" defTabSz="916394" eaLnBrk="0" hangingPunct="0">
              <a:defRPr sz="2100">
                <a:solidFill>
                  <a:schemeClr val="tx1"/>
                </a:solidFill>
                <a:latin typeface="Arial" pitchFamily="34" charset="0"/>
                <a:ea typeface="ＭＳ Ｐゴシック" pitchFamily="34" charset="-128"/>
              </a:defRPr>
            </a:lvl2pPr>
            <a:lvl3pPr marL="1094201" indent="-218841" defTabSz="916394" eaLnBrk="0" hangingPunct="0">
              <a:defRPr sz="2100">
                <a:solidFill>
                  <a:schemeClr val="tx1"/>
                </a:solidFill>
                <a:latin typeface="Arial" pitchFamily="34" charset="0"/>
                <a:ea typeface="ＭＳ Ｐゴシック" pitchFamily="34" charset="-128"/>
              </a:defRPr>
            </a:lvl3pPr>
            <a:lvl4pPr marL="1531881" indent="-218841" defTabSz="916394" eaLnBrk="0" hangingPunct="0">
              <a:defRPr sz="2100">
                <a:solidFill>
                  <a:schemeClr val="tx1"/>
                </a:solidFill>
                <a:latin typeface="Arial" pitchFamily="34" charset="0"/>
                <a:ea typeface="ＭＳ Ｐゴシック" pitchFamily="34" charset="-128"/>
              </a:defRPr>
            </a:lvl4pPr>
            <a:lvl5pPr marL="1969561" indent="-218841" defTabSz="916394" eaLnBrk="0" hangingPunct="0">
              <a:defRPr sz="2100">
                <a:solidFill>
                  <a:schemeClr val="tx1"/>
                </a:solidFill>
                <a:latin typeface="Arial" pitchFamily="34" charset="0"/>
                <a:ea typeface="ＭＳ Ｐゴシック" pitchFamily="34" charset="-128"/>
              </a:defRPr>
            </a:lvl5pPr>
            <a:lvl6pPr marL="2407242"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492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60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283" indent="-218841" defTabSz="91639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E8DD6EE8-C850-4A87-B672-679F58D4A0CC}" type="slidenum">
              <a:rPr lang="de-DE" sz="1200">
                <a:latin typeface="Times New Roman" pitchFamily="18" charset="0"/>
              </a:rPr>
              <a:pPr eaLnBrk="1" hangingPunct="1"/>
              <a:t>22</a:t>
            </a:fld>
            <a:endParaRPr lang="de-DE"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p:spPr>
        <p:txBody>
          <a:bodyPr/>
          <a:lstStyle/>
          <a:p>
            <a:r>
              <a:rPr lang="de-DE" smtClean="0"/>
              <a:t>Um die Glaubwürdigkeit nicht vollkommen aufzugeben, hat man sich letztlich nur noch auf das 3% Kriterium konzentriert und das 60% Kriterium nur als zu erreichendes Kriterium berücksichtigt. Griechenland hat dann selbst die Zahlen für dieses Kriterium gefälscht.</a:t>
            </a:r>
          </a:p>
          <a:p>
            <a:endParaRPr lang="de-DE" smtClean="0"/>
          </a:p>
        </p:txBody>
      </p:sp>
      <p:sp>
        <p:nvSpPr>
          <p:cNvPr id="38916"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CA882061-1FA7-408F-BBCD-1BCF999F19E0}" type="slidenum">
              <a:rPr lang="uk-UA" sz="1200">
                <a:latin typeface="Times New Roman" pitchFamily="18" charset="0"/>
              </a:rPr>
              <a:pPr eaLnBrk="1" hangingPunct="1"/>
              <a:t>25</a:t>
            </a:fld>
            <a:endParaRPr lang="uk-UA"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fontScale="85000" lnSpcReduction="20000"/>
          </a:bodyPr>
          <a:lstStyle/>
          <a:p>
            <a:pPr>
              <a:defRPr/>
            </a:pPr>
            <a:r>
              <a:rPr lang="en-US" b="1" dirty="0" smtClean="0"/>
              <a:t>Details </a:t>
            </a:r>
            <a:r>
              <a:rPr lang="en-US" b="1" dirty="0" err="1" smtClean="0"/>
              <a:t>zum</a:t>
            </a:r>
            <a:r>
              <a:rPr lang="en-US" b="1" dirty="0" smtClean="0"/>
              <a:t> EFSF</a:t>
            </a:r>
          </a:p>
          <a:p>
            <a:pPr>
              <a:defRPr/>
            </a:pPr>
            <a:endParaRPr lang="en-US" b="1" dirty="0" smtClean="0"/>
          </a:p>
          <a:p>
            <a:pPr>
              <a:defRPr/>
            </a:pPr>
            <a:r>
              <a:rPr lang="en-US" b="1" dirty="0" err="1" smtClean="0"/>
              <a:t>Hervorzuheben</a:t>
            </a:r>
            <a:r>
              <a:rPr lang="en-US" b="1" dirty="0" smtClean="0"/>
              <a:t>: </a:t>
            </a:r>
            <a:r>
              <a:rPr lang="en-US" b="1" dirty="0" err="1" smtClean="0"/>
              <a:t>Nimmt</a:t>
            </a:r>
            <a:r>
              <a:rPr lang="en-US" b="1" dirty="0" smtClean="0"/>
              <a:t> </a:t>
            </a:r>
            <a:r>
              <a:rPr lang="en-US" b="1" dirty="0" err="1" smtClean="0"/>
              <a:t>ein</a:t>
            </a:r>
            <a:r>
              <a:rPr lang="en-US" b="1" dirty="0" smtClean="0"/>
              <a:t> Land </a:t>
            </a:r>
            <a:r>
              <a:rPr lang="en-US" b="1" dirty="0" err="1" smtClean="0"/>
              <a:t>Hilfe</a:t>
            </a:r>
            <a:r>
              <a:rPr lang="en-US" b="1" dirty="0" smtClean="0"/>
              <a:t> in </a:t>
            </a:r>
            <a:r>
              <a:rPr lang="en-US" b="1" dirty="0" err="1" smtClean="0"/>
              <a:t>Anspruch</a:t>
            </a:r>
            <a:r>
              <a:rPr lang="en-US" b="1" dirty="0" smtClean="0"/>
              <a:t>, </a:t>
            </a:r>
            <a:r>
              <a:rPr lang="en-US" b="1" dirty="0" err="1" smtClean="0"/>
              <a:t>fällt</a:t>
            </a:r>
            <a:r>
              <a:rPr lang="en-US" b="1" dirty="0" smtClean="0"/>
              <a:t> </a:t>
            </a:r>
            <a:r>
              <a:rPr lang="en-US" b="1" dirty="0" err="1" smtClean="0"/>
              <a:t>es</a:t>
            </a:r>
            <a:r>
              <a:rPr lang="en-US" b="1" dirty="0" smtClean="0"/>
              <a:t> </a:t>
            </a:r>
            <a:r>
              <a:rPr lang="en-US" b="1" dirty="0" err="1" smtClean="0"/>
              <a:t>als</a:t>
            </a:r>
            <a:r>
              <a:rPr lang="en-US" b="1" dirty="0" smtClean="0"/>
              <a:t> </a:t>
            </a:r>
            <a:r>
              <a:rPr lang="en-US" b="1" dirty="0" err="1" smtClean="0"/>
              <a:t>Garant</a:t>
            </a:r>
            <a:r>
              <a:rPr lang="en-US" b="1" dirty="0" smtClean="0"/>
              <a:t> </a:t>
            </a:r>
            <a:r>
              <a:rPr lang="en-US" b="1" dirty="0" err="1" smtClean="0"/>
              <a:t>aus</a:t>
            </a:r>
            <a:r>
              <a:rPr lang="en-US" b="1" dirty="0" smtClean="0"/>
              <a:t>, das </a:t>
            </a:r>
            <a:r>
              <a:rPr lang="en-US" b="1" dirty="0" err="1" smtClean="0"/>
              <a:t>ist</a:t>
            </a:r>
            <a:r>
              <a:rPr lang="en-US" b="1" dirty="0" smtClean="0"/>
              <a:t> u.a. das Problem </a:t>
            </a:r>
            <a:r>
              <a:rPr lang="en-US" b="1" dirty="0" err="1" smtClean="0"/>
              <a:t>bei</a:t>
            </a:r>
            <a:r>
              <a:rPr lang="en-US" b="1" dirty="0" smtClean="0"/>
              <a:t> </a:t>
            </a:r>
            <a:r>
              <a:rPr lang="en-US" b="1" dirty="0" err="1" smtClean="0"/>
              <a:t>Spanien</a:t>
            </a:r>
            <a:r>
              <a:rPr lang="en-US" b="1" dirty="0" smtClean="0"/>
              <a:t> und </a:t>
            </a:r>
            <a:r>
              <a:rPr lang="en-US" b="1" dirty="0" err="1" smtClean="0"/>
              <a:t>Italien</a:t>
            </a:r>
            <a:r>
              <a:rPr lang="en-US" b="1" dirty="0" smtClean="0"/>
              <a:t>. </a:t>
            </a:r>
            <a:r>
              <a:rPr lang="en-US" b="1" dirty="0" err="1" smtClean="0"/>
              <a:t>BeIm</a:t>
            </a:r>
            <a:r>
              <a:rPr lang="en-US" b="1" dirty="0" smtClean="0"/>
              <a:t> ESM </a:t>
            </a:r>
            <a:r>
              <a:rPr lang="en-US" b="1" dirty="0" err="1" smtClean="0"/>
              <a:t>ist</a:t>
            </a:r>
            <a:r>
              <a:rPr lang="en-US" b="1" dirty="0" smtClean="0"/>
              <a:t> das </a:t>
            </a:r>
            <a:r>
              <a:rPr lang="en-US" b="1" dirty="0" err="1" smtClean="0"/>
              <a:t>anders</a:t>
            </a:r>
            <a:r>
              <a:rPr lang="en-US" b="1" dirty="0" smtClean="0"/>
              <a:t> (</a:t>
            </a:r>
            <a:r>
              <a:rPr lang="en-US" b="1" dirty="0" err="1" smtClean="0"/>
              <a:t>siehe</a:t>
            </a:r>
            <a:r>
              <a:rPr lang="en-US" b="1" dirty="0" smtClean="0"/>
              <a:t> </a:t>
            </a:r>
            <a:r>
              <a:rPr lang="en-US" b="1" dirty="0" err="1" smtClean="0"/>
              <a:t>nächste</a:t>
            </a:r>
            <a:r>
              <a:rPr lang="en-US" b="1" dirty="0" smtClean="0"/>
              <a:t> </a:t>
            </a:r>
            <a:r>
              <a:rPr lang="en-US" b="1" dirty="0" err="1" smtClean="0"/>
              <a:t>Seite</a:t>
            </a:r>
            <a:r>
              <a:rPr lang="en-US" b="1" dirty="0" smtClean="0"/>
              <a:t>)</a:t>
            </a:r>
          </a:p>
          <a:p>
            <a:pPr>
              <a:defRPr/>
            </a:pPr>
            <a:endParaRPr lang="en-US" b="1" dirty="0" smtClean="0"/>
          </a:p>
          <a:p>
            <a:pPr>
              <a:defRPr/>
            </a:pPr>
            <a:r>
              <a:rPr lang="en-US" b="1" dirty="0" smtClean="0"/>
              <a:t>Legal </a:t>
            </a:r>
            <a:r>
              <a:rPr lang="en-US" b="1" dirty="0" err="1" smtClean="0"/>
              <a:t>foundation:A</a:t>
            </a:r>
            <a:r>
              <a:rPr lang="en-US" b="1" dirty="0" smtClean="0"/>
              <a:t> </a:t>
            </a:r>
            <a:r>
              <a:rPr lang="en-US" b="1" i="1" dirty="0" err="1" smtClean="0"/>
              <a:t>SociétéAnonyme</a:t>
            </a:r>
            <a:r>
              <a:rPr lang="en-US" b="1" i="1" dirty="0" smtClean="0"/>
              <a:t>(LLC) with EUR 30mn in capital incorporated under Luxembourg Law on 7 June 2010 the EFSF is backed by an international agreement; the original agreement came into effect in August 2010, but was subsequently supplanted by an amended framework in October 2011</a:t>
            </a:r>
          </a:p>
          <a:p>
            <a:pPr>
              <a:defRPr/>
            </a:pPr>
            <a:r>
              <a:rPr lang="en-US" b="1" dirty="0" err="1" smtClean="0"/>
              <a:t>Mandate:Safeguard</a:t>
            </a:r>
            <a:r>
              <a:rPr lang="en-US" b="1" dirty="0" smtClean="0"/>
              <a:t> financial stability in Europe by providing financial assistance to euro-area member states in difficulty (assistance funded in the capital markets):</a:t>
            </a:r>
          </a:p>
          <a:p>
            <a:pPr>
              <a:defRPr/>
            </a:pPr>
            <a:r>
              <a:rPr lang="en-US" dirty="0" smtClean="0"/>
              <a:t>-Provision of loans (single instrument available in the original framework)</a:t>
            </a:r>
          </a:p>
          <a:p>
            <a:pPr>
              <a:defRPr/>
            </a:pPr>
            <a:r>
              <a:rPr lang="en-US" dirty="0" smtClean="0"/>
              <a:t>-Purchases of bonds in the primary and secondary markets (new)</a:t>
            </a:r>
          </a:p>
          <a:p>
            <a:pPr>
              <a:defRPr/>
            </a:pPr>
            <a:r>
              <a:rPr lang="en-US" dirty="0" smtClean="0"/>
              <a:t>-Precautionary/enhanced credit lines for non-</a:t>
            </a:r>
            <a:r>
              <a:rPr lang="en-US" dirty="0" err="1" smtClean="0"/>
              <a:t>programme</a:t>
            </a:r>
            <a:r>
              <a:rPr lang="en-US" dirty="0" smtClean="0"/>
              <a:t> countries (new)</a:t>
            </a:r>
          </a:p>
          <a:p>
            <a:pPr>
              <a:defRPr/>
            </a:pPr>
            <a:r>
              <a:rPr lang="en-US" dirty="0" smtClean="0"/>
              <a:t>-</a:t>
            </a:r>
            <a:r>
              <a:rPr lang="en-US" dirty="0" err="1" smtClean="0"/>
              <a:t>Recapitalisation</a:t>
            </a:r>
            <a:r>
              <a:rPr lang="en-US" dirty="0" smtClean="0"/>
              <a:t> of financial institutions through loans to governments, including in non-</a:t>
            </a:r>
            <a:r>
              <a:rPr lang="en-US" dirty="0" err="1" smtClean="0"/>
              <a:t>programme</a:t>
            </a:r>
            <a:r>
              <a:rPr lang="en-US" dirty="0" smtClean="0"/>
              <a:t> countries (new)</a:t>
            </a:r>
          </a:p>
          <a:p>
            <a:pPr>
              <a:defRPr/>
            </a:pPr>
            <a:r>
              <a:rPr lang="en-US" b="1" dirty="0" smtClean="0"/>
              <a:t>Lending </a:t>
            </a:r>
            <a:r>
              <a:rPr lang="en-US" b="1" dirty="0" err="1" smtClean="0"/>
              <a:t>capacity:EUR</a:t>
            </a:r>
            <a:r>
              <a:rPr lang="en-US" b="1" dirty="0" smtClean="0"/>
              <a:t> 440bn lending capacity (up from EUR 255bn in the original framework)</a:t>
            </a:r>
          </a:p>
          <a:p>
            <a:pPr>
              <a:defRPr/>
            </a:pPr>
            <a:r>
              <a:rPr lang="en-US" b="1" dirty="0" smtClean="0"/>
              <a:t>Shareholders:17 euro-area member states, according to their shares of the ECB’s paid-up capital (i.e. according to their share in the total population and GDP of the EU)</a:t>
            </a:r>
          </a:p>
          <a:p>
            <a:pPr>
              <a:defRPr/>
            </a:pPr>
            <a:r>
              <a:rPr lang="en-US" b="1" dirty="0" smtClean="0"/>
              <a:t>EFSF bonds are backed by explicit, irrevocable and </a:t>
            </a:r>
            <a:r>
              <a:rPr lang="en-US" b="1" dirty="0" err="1" smtClean="0"/>
              <a:t>unconditionalguarantees</a:t>
            </a:r>
            <a:r>
              <a:rPr lang="en-US" b="1" dirty="0" smtClean="0"/>
              <a:t> committed to by the euro-area member states, proportionate to their shares of the ECB’s paid-up capital</a:t>
            </a:r>
          </a:p>
          <a:p>
            <a:pPr>
              <a:defRPr/>
            </a:pPr>
            <a:r>
              <a:rPr lang="en-US" dirty="0" smtClean="0"/>
              <a:t>-Should a beneficiary country default, guarantees would be </a:t>
            </a:r>
            <a:r>
              <a:rPr lang="en-US" dirty="0" err="1" smtClean="0"/>
              <a:t>calledin</a:t>
            </a:r>
            <a:r>
              <a:rPr lang="en-US" dirty="0" smtClean="0"/>
              <a:t> from the guarantors; if a guarantor did not respect its obligations, guarantees from others could be called in, in order to cover the shortfall, but may never exceed the maximum (over-)guarantee commitments issued</a:t>
            </a:r>
          </a:p>
          <a:p>
            <a:pPr>
              <a:defRPr/>
            </a:pPr>
            <a:r>
              <a:rPr lang="en-US" dirty="0" smtClean="0"/>
              <a:t>-When a country asks for financial assistance, it ‘steps </a:t>
            </a:r>
            <a:r>
              <a:rPr lang="en-US" dirty="0" err="1" smtClean="0"/>
              <a:t>out’as</a:t>
            </a:r>
            <a:r>
              <a:rPr lang="en-US" dirty="0" smtClean="0"/>
              <a:t> a guarantor; in other words, that country will not be liable for future EFSF debt issuance (but will remain liable for commitments previously issued); thus, the remaining amount of guarantees available for future EFSF debt issuances diminishes accordingly</a:t>
            </a:r>
          </a:p>
          <a:p>
            <a:pPr>
              <a:defRPr/>
            </a:pPr>
            <a:r>
              <a:rPr lang="en-US" b="1" dirty="0" smtClean="0"/>
              <a:t>Overall guarantee </a:t>
            </a:r>
            <a:r>
              <a:rPr lang="en-US" b="1" dirty="0" err="1" smtClean="0"/>
              <a:t>commitments:EUR</a:t>
            </a:r>
            <a:r>
              <a:rPr lang="en-US" b="1" dirty="0" smtClean="0"/>
              <a:t> 726bn in guarantees (up from EUR 410bn in the original framework, excluding Greece, Ireland and Portugal, which have stepped out)</a:t>
            </a:r>
          </a:p>
          <a:p>
            <a:pPr>
              <a:defRPr/>
            </a:pPr>
            <a:r>
              <a:rPr lang="en-US" b="1" dirty="0" smtClean="0"/>
              <a:t>Further credit enhancements ensure EFSF bonds are ultimately fully backed by AAA members and/or cash</a:t>
            </a:r>
          </a:p>
          <a:p>
            <a:pPr>
              <a:defRPr/>
            </a:pPr>
            <a:r>
              <a:rPr lang="en-US" dirty="0" smtClean="0"/>
              <a:t>-Current framework: up to 165% over-guarantees →165%*AAA guarantees = 103% bond issued</a:t>
            </a:r>
          </a:p>
          <a:p>
            <a:pPr>
              <a:defRPr/>
            </a:pPr>
            <a:r>
              <a:rPr lang="en-US" dirty="0" smtClean="0"/>
              <a:t>-Original framework: 120% over-guarantees + cash buffer →120%*AAA guarantees + cash = 100% bond issued</a:t>
            </a:r>
            <a:endParaRPr lang="de-DE" dirty="0"/>
          </a:p>
        </p:txBody>
      </p:sp>
      <p:sp>
        <p:nvSpPr>
          <p:cNvPr id="45060"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E2F624C9-0530-4024-BDB5-076A86F24A48}" type="slidenum">
              <a:rPr lang="de-DE" sz="1200">
                <a:latin typeface="Times New Roman" pitchFamily="18" charset="0"/>
              </a:rPr>
              <a:pPr eaLnBrk="1" hangingPunct="1"/>
              <a:t>26</a:t>
            </a:fld>
            <a:endParaRPr lang="de-DE"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F8E66897-186E-43BA-9877-A4FCA7A9D590}" type="slidenum">
              <a:rPr lang="en-US" smtClean="0"/>
              <a:pPr/>
              <a:t>27</a:t>
            </a:fld>
            <a:endParaRPr lang="en-US"/>
          </a:p>
        </p:txBody>
      </p:sp>
    </p:spTree>
    <p:extLst>
      <p:ext uri="{BB962C8B-B14F-4D97-AF65-F5344CB8AC3E}">
        <p14:creationId xmlns:p14="http://schemas.microsoft.com/office/powerpoint/2010/main" val="2816444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dirty="0"/>
          </a:p>
        </p:txBody>
      </p:sp>
      <p:sp>
        <p:nvSpPr>
          <p:cNvPr id="4" name="Substituent număr diapozitiv 3"/>
          <p:cNvSpPr>
            <a:spLocks noGrp="1"/>
          </p:cNvSpPr>
          <p:nvPr>
            <p:ph type="sldNum" sz="quarter" idx="10"/>
          </p:nvPr>
        </p:nvSpPr>
        <p:spPr/>
        <p:txBody>
          <a:bodyPr/>
          <a:lstStyle/>
          <a:p>
            <a:fld id="{F8E66897-186E-43BA-9877-A4FCA7A9D590}"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One more chart</a:t>
            </a:r>
            <a:r>
              <a:rPr lang="de-DE" b="1" baseline="0" dirty="0" smtClean="0"/>
              <a:t> with the Moody‘s data (FDI in regional comparison)</a:t>
            </a:r>
            <a:endParaRPr lang="de-DE" b="1" dirty="0"/>
          </a:p>
        </p:txBody>
      </p:sp>
      <p:sp>
        <p:nvSpPr>
          <p:cNvPr id="4" name="Foliennummernplatzhalter 3"/>
          <p:cNvSpPr>
            <a:spLocks noGrp="1"/>
          </p:cNvSpPr>
          <p:nvPr>
            <p:ph type="sldNum" sz="quarter" idx="10"/>
          </p:nvPr>
        </p:nvSpPr>
        <p:spPr/>
        <p:txBody>
          <a:bodyPr/>
          <a:lstStyle/>
          <a:p>
            <a:fld id="{F8E66897-186E-43BA-9877-A4FCA7A9D590}" type="slidenum">
              <a:rPr lang="en-US" smtClean="0"/>
              <a:pPr/>
              <a:t>29</a:t>
            </a:fld>
            <a:endParaRPr lang="en-US"/>
          </a:p>
        </p:txBody>
      </p:sp>
    </p:spTree>
    <p:extLst>
      <p:ext uri="{BB962C8B-B14F-4D97-AF65-F5344CB8AC3E}">
        <p14:creationId xmlns:p14="http://schemas.microsoft.com/office/powerpoint/2010/main" val="268052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p:spPr>
        <p:txBody>
          <a:bodyPr/>
          <a:lstStyle/>
          <a:p>
            <a:endParaRPr lang="de-DE" smtClean="0"/>
          </a:p>
        </p:txBody>
      </p:sp>
      <p:sp>
        <p:nvSpPr>
          <p:cNvPr id="33796"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2A6A588F-0110-4C28-A356-9AE8887FB400}" type="slidenum">
              <a:rPr lang="de-DE" sz="1200">
                <a:latin typeface="Times New Roman" pitchFamily="18" charset="0"/>
              </a:rPr>
              <a:pPr eaLnBrk="1" hangingPunct="1"/>
              <a:t>3</a:t>
            </a:fld>
            <a:endParaRPr lang="de-DE"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p:spPr>
        <p:txBody>
          <a:bodyPr/>
          <a:lstStyle/>
          <a:p>
            <a:endParaRPr lang="de-DE" smtClean="0"/>
          </a:p>
        </p:txBody>
      </p:sp>
      <p:sp>
        <p:nvSpPr>
          <p:cNvPr id="34820"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647DF6AD-F61D-4322-BADF-3AF12EA3FCB4}" type="slidenum">
              <a:rPr lang="de-DE" sz="1200">
                <a:latin typeface="Times New Roman" pitchFamily="18" charset="0"/>
              </a:rPr>
              <a:pPr eaLnBrk="1" hangingPunct="1"/>
              <a:t>4</a:t>
            </a:fld>
            <a:endParaRPr lang="de-DE"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p:spPr>
        <p:txBody>
          <a:bodyPr/>
          <a:lstStyle/>
          <a:p>
            <a:pPr>
              <a:buFontTx/>
              <a:buChar char="-"/>
            </a:pPr>
            <a:r>
              <a:rPr lang="de-DE" dirty="0" smtClean="0"/>
              <a:t>Die Bond Märkte haben in der Zeit zwischen 2001 und 2008/09 überhaupt nicht als </a:t>
            </a:r>
            <a:r>
              <a:rPr lang="de-DE" dirty="0" err="1" smtClean="0"/>
              <a:t>vigilants</a:t>
            </a:r>
            <a:r>
              <a:rPr lang="de-DE" dirty="0" smtClean="0"/>
              <a:t> funktioniert. Man kann dies darauf zurückführen, dass kein Politiker ernsthaftes Interesse hatte, die Investoren daran zu erinnern, dass es eine Non-</a:t>
            </a:r>
            <a:r>
              <a:rPr lang="de-DE" dirty="0" err="1" smtClean="0"/>
              <a:t>Bailout</a:t>
            </a:r>
            <a:r>
              <a:rPr lang="de-DE" dirty="0" smtClean="0"/>
              <a:t> Klausel gibt, da auch keiner ein kurzfristiges Interesse an höheren Zinsen hatte.</a:t>
            </a:r>
          </a:p>
          <a:p>
            <a:pPr>
              <a:buFontTx/>
              <a:buChar char="-"/>
            </a:pPr>
            <a:r>
              <a:rPr lang="de-DE" dirty="0" smtClean="0"/>
              <a:t>Investoren haben geglaubt, dass das Risiko, griechische Staatsanleihen anstatt von deutschen zu halten, mit 20 basispunkten abgegolten ist, und das fast 8 Jahre lang.</a:t>
            </a:r>
          </a:p>
          <a:p>
            <a:pPr>
              <a:buFontTx/>
              <a:buChar char="-"/>
            </a:pPr>
            <a:r>
              <a:rPr lang="de-DE" dirty="0" smtClean="0"/>
              <a:t>Ratingagenturen hatten durchaus zwischen den Ländern differenziert, wenngleich ein Einfach A für Griechenland aus heutiger Sicht sicherlich auch nicht gerechtfertigt war</a:t>
            </a:r>
          </a:p>
          <a:p>
            <a:endParaRPr lang="de-DE" dirty="0" smtClean="0"/>
          </a:p>
        </p:txBody>
      </p:sp>
      <p:sp>
        <p:nvSpPr>
          <p:cNvPr id="35844"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12D66A0D-AF5D-458F-B3BB-8F2825D957D3}" type="slidenum">
              <a:rPr lang="uk-UA" sz="1200">
                <a:latin typeface="Times New Roman" pitchFamily="18" charset="0"/>
              </a:rPr>
              <a:pPr eaLnBrk="1" hangingPunct="1"/>
              <a:t>5</a:t>
            </a:fld>
            <a:endParaRPr lang="uk-UA"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dirty="0" smtClean="0"/>
          </a:p>
          <a:p>
            <a:endParaRPr lang="de-DE" dirty="0" smtClean="0"/>
          </a:p>
        </p:txBody>
      </p:sp>
      <p:sp>
        <p:nvSpPr>
          <p:cNvPr id="36868"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AB3A3356-5A67-4E00-9842-9CFF974AB257}" type="slidenum">
              <a:rPr lang="uk-UA" sz="1200">
                <a:latin typeface="Times New Roman" pitchFamily="18" charset="0"/>
              </a:rPr>
              <a:pPr eaLnBrk="1" hangingPunct="1"/>
              <a:t>6</a:t>
            </a:fld>
            <a:endParaRPr lang="uk-UA"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p:spPr>
        <p:txBody>
          <a:bodyPr/>
          <a:lstStyle/>
          <a:p>
            <a:endParaRPr lang="de-DE" dirty="0" smtClean="0"/>
          </a:p>
        </p:txBody>
      </p:sp>
      <p:sp>
        <p:nvSpPr>
          <p:cNvPr id="37892"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FB8413EC-E2DE-4865-8549-24A24C344BF1}" type="slidenum">
              <a:rPr lang="uk-UA" sz="1200">
                <a:latin typeface="Times New Roman" pitchFamily="18" charset="0"/>
              </a:rPr>
              <a:pPr eaLnBrk="1" hangingPunct="1"/>
              <a:t>7</a:t>
            </a:fld>
            <a:endParaRPr lang="uk-UA"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p:spPr>
        <p:txBody>
          <a:bodyPr/>
          <a:lstStyle/>
          <a:p>
            <a:endParaRPr lang="de-DE" smtClean="0"/>
          </a:p>
        </p:txBody>
      </p:sp>
      <p:sp>
        <p:nvSpPr>
          <p:cNvPr id="39940"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2E436E4A-D877-4117-B093-B647FCEB9167}" type="slidenum">
              <a:rPr lang="de-DE" sz="1200">
                <a:latin typeface="Times New Roman" pitchFamily="18" charset="0"/>
              </a:rPr>
              <a:pPr eaLnBrk="1" hangingPunct="1"/>
              <a:t>8</a:t>
            </a:fld>
            <a:endParaRPr lang="de-DE"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p:spPr>
        <p:txBody>
          <a:bodyPr/>
          <a:lstStyle/>
          <a:p>
            <a:endParaRPr lang="de-DE" dirty="0" smtClean="0"/>
          </a:p>
        </p:txBody>
      </p:sp>
      <p:sp>
        <p:nvSpPr>
          <p:cNvPr id="40964" name="Foliennummernplatzhalter 3"/>
          <p:cNvSpPr>
            <a:spLocks noGrp="1"/>
          </p:cNvSpPr>
          <p:nvPr>
            <p:ph type="sldNum" sz="quarter" idx="5"/>
          </p:nvPr>
        </p:nvSpPr>
        <p:spPr>
          <a:noFill/>
        </p:spPr>
        <p:txBody>
          <a:bodyPr/>
          <a:lstStyle>
            <a:lvl1pPr defTabSz="916484" eaLnBrk="0" hangingPunct="0">
              <a:defRPr sz="2100">
                <a:solidFill>
                  <a:schemeClr val="tx1"/>
                </a:solidFill>
                <a:latin typeface="Arial" pitchFamily="34" charset="0"/>
                <a:ea typeface="ＭＳ Ｐゴシック" pitchFamily="34" charset="-128"/>
              </a:defRPr>
            </a:lvl1pPr>
            <a:lvl2pPr marL="711300" indent="-273577" defTabSz="916484" eaLnBrk="0" hangingPunct="0">
              <a:defRPr sz="2100">
                <a:solidFill>
                  <a:schemeClr val="tx1"/>
                </a:solidFill>
                <a:latin typeface="Arial" pitchFamily="34" charset="0"/>
                <a:ea typeface="ＭＳ Ｐゴシック" pitchFamily="34" charset="-128"/>
              </a:defRPr>
            </a:lvl2pPr>
            <a:lvl3pPr marL="1094308" indent="-218862" defTabSz="916484" eaLnBrk="0" hangingPunct="0">
              <a:defRPr sz="2100">
                <a:solidFill>
                  <a:schemeClr val="tx1"/>
                </a:solidFill>
                <a:latin typeface="Arial" pitchFamily="34" charset="0"/>
                <a:ea typeface="ＭＳ Ｐゴシック" pitchFamily="34" charset="-128"/>
              </a:defRPr>
            </a:lvl3pPr>
            <a:lvl4pPr marL="1532031" indent="-218862" defTabSz="916484" eaLnBrk="0" hangingPunct="0">
              <a:defRPr sz="2100">
                <a:solidFill>
                  <a:schemeClr val="tx1"/>
                </a:solidFill>
                <a:latin typeface="Arial" pitchFamily="34" charset="0"/>
                <a:ea typeface="ＭＳ Ｐゴシック" pitchFamily="34" charset="-128"/>
              </a:defRPr>
            </a:lvl4pPr>
            <a:lvl5pPr marL="1969755" indent="-218862" defTabSz="916484" eaLnBrk="0" hangingPunct="0">
              <a:defRPr sz="2100">
                <a:solidFill>
                  <a:schemeClr val="tx1"/>
                </a:solidFill>
                <a:latin typeface="Arial" pitchFamily="34" charset="0"/>
                <a:ea typeface="ＭＳ Ｐゴシック" pitchFamily="34" charset="-128"/>
              </a:defRPr>
            </a:lvl5pPr>
            <a:lvl6pPr marL="240747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845201"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282925"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720648" indent="-218862" defTabSz="916484"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89645E89-97FB-4571-B245-D44A6184B8E1}" type="slidenum">
              <a:rPr lang="uk-UA" sz="1200">
                <a:latin typeface="Times New Roman" pitchFamily="18" charset="0"/>
              </a:rPr>
              <a:pPr eaLnBrk="1" hangingPunct="1"/>
              <a:t>10</a:t>
            </a:fld>
            <a:endParaRPr lang="uk-UA"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seite">
    <p:spTree>
      <p:nvGrpSpPr>
        <p:cNvPr id="1" name=""/>
        <p:cNvGrpSpPr/>
        <p:nvPr/>
      </p:nvGrpSpPr>
      <p:grpSpPr>
        <a:xfrm>
          <a:off x="0" y="0"/>
          <a:ext cx="0" cy="0"/>
          <a:chOff x="0" y="0"/>
          <a:chExt cx="0" cy="0"/>
        </a:xfrm>
      </p:grpSpPr>
      <p:sp>
        <p:nvSpPr>
          <p:cNvPr id="4" name="Rechteck 3"/>
          <p:cNvSpPr/>
          <p:nvPr/>
        </p:nvSpPr>
        <p:spPr>
          <a:xfrm>
            <a:off x="0" y="6402388"/>
            <a:ext cx="9144000" cy="45561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200" b="1" dirty="0">
              <a:solidFill>
                <a:srgbClr val="E80202"/>
              </a:solidFill>
              <a:cs typeface="Arial"/>
            </a:endParaRPr>
          </a:p>
        </p:txBody>
      </p:sp>
      <p:sp>
        <p:nvSpPr>
          <p:cNvPr id="5" name="Rechteck 4"/>
          <p:cNvSpPr/>
          <p:nvPr/>
        </p:nvSpPr>
        <p:spPr>
          <a:xfrm>
            <a:off x="1289050" y="0"/>
            <a:ext cx="7875588" cy="57943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Oval 7"/>
          <p:cNvSpPr/>
          <p:nvPr/>
        </p:nvSpPr>
        <p:spPr>
          <a:xfrm>
            <a:off x="123825" y="0"/>
            <a:ext cx="1857375" cy="5794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Rechteck 6"/>
          <p:cNvSpPr>
            <a:spLocks noChangeArrowheads="1"/>
          </p:cNvSpPr>
          <p:nvPr/>
        </p:nvSpPr>
        <p:spPr bwMode="auto">
          <a:xfrm>
            <a:off x="3300259" y="6488113"/>
            <a:ext cx="2645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e-DE" sz="1200" b="1" dirty="0">
                <a:solidFill>
                  <a:srgbClr val="404040"/>
                </a:solidFill>
              </a:rPr>
              <a:t>German Economic Team</a:t>
            </a:r>
            <a:r>
              <a:rPr lang="de-DE" sz="1200" b="1" dirty="0">
                <a:solidFill>
                  <a:srgbClr val="7F7F7F"/>
                </a:solidFill>
              </a:rPr>
              <a:t> </a:t>
            </a:r>
            <a:r>
              <a:rPr lang="de-DE" sz="1200" b="1" dirty="0" smtClean="0">
                <a:solidFill>
                  <a:srgbClr val="D01412"/>
                </a:solidFill>
              </a:rPr>
              <a:t>Moldova</a:t>
            </a:r>
            <a:endParaRPr lang="de-DE" sz="1200" b="1" dirty="0">
              <a:solidFill>
                <a:srgbClr val="D0332C"/>
              </a:solidFill>
              <a:cs typeface="Arial" pitchFamily="34" charset="0"/>
            </a:endParaRPr>
          </a:p>
        </p:txBody>
      </p:sp>
      <p:sp>
        <p:nvSpPr>
          <p:cNvPr id="2" name="Titel 1"/>
          <p:cNvSpPr>
            <a:spLocks noGrp="1"/>
          </p:cNvSpPr>
          <p:nvPr>
            <p:ph type="title"/>
          </p:nvPr>
        </p:nvSpPr>
        <p:spPr>
          <a:xfrm>
            <a:off x="419100" y="668337"/>
            <a:ext cx="8229600" cy="2539319"/>
          </a:xfrm>
        </p:spPr>
        <p:txBody>
          <a:bodyPr/>
          <a:lstStyle>
            <a:lvl1pPr>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3570513"/>
            <a:ext cx="8229600" cy="25556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1026" name="Picture 2" descr="\\Server\daten\Büro Schillerstraße\Presse und Öffentlichkeitsarbeit\GET Moldau Logos\GET_Moldova_CMYK_300dpi.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557" y="49416"/>
            <a:ext cx="1358899" cy="48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468631"/>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e">
    <p:spTree>
      <p:nvGrpSpPr>
        <p:cNvPr id="1" name=""/>
        <p:cNvGrpSpPr/>
        <p:nvPr/>
      </p:nvGrpSpPr>
      <p:grpSpPr>
        <a:xfrm>
          <a:off x="0" y="0"/>
          <a:ext cx="0" cy="0"/>
          <a:chOff x="0" y="0"/>
          <a:chExt cx="0" cy="0"/>
        </a:xfrm>
      </p:grpSpPr>
      <p:sp>
        <p:nvSpPr>
          <p:cNvPr id="4" name="Rechteck 3"/>
          <p:cNvSpPr/>
          <p:nvPr/>
        </p:nvSpPr>
        <p:spPr>
          <a:xfrm>
            <a:off x="0" y="6402388"/>
            <a:ext cx="9144000" cy="45561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200" b="1" dirty="0">
              <a:solidFill>
                <a:srgbClr val="E80202"/>
              </a:solidFill>
              <a:cs typeface="Arial"/>
            </a:endParaRPr>
          </a:p>
        </p:txBody>
      </p:sp>
      <p:sp>
        <p:nvSpPr>
          <p:cNvPr id="5" name="Rechteck 4"/>
          <p:cNvSpPr/>
          <p:nvPr/>
        </p:nvSpPr>
        <p:spPr>
          <a:xfrm>
            <a:off x="1289050" y="0"/>
            <a:ext cx="7875588" cy="57943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Oval 7"/>
          <p:cNvSpPr/>
          <p:nvPr/>
        </p:nvSpPr>
        <p:spPr>
          <a:xfrm>
            <a:off x="123825" y="3175"/>
            <a:ext cx="1857375" cy="5762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Rechteck 6"/>
          <p:cNvSpPr>
            <a:spLocks noChangeArrowheads="1"/>
          </p:cNvSpPr>
          <p:nvPr/>
        </p:nvSpPr>
        <p:spPr bwMode="auto">
          <a:xfrm>
            <a:off x="3300259" y="6488113"/>
            <a:ext cx="2645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e-DE" sz="1200" b="1" dirty="0">
                <a:solidFill>
                  <a:srgbClr val="404040"/>
                </a:solidFill>
              </a:rPr>
              <a:t>German Economic Team</a:t>
            </a:r>
            <a:r>
              <a:rPr lang="de-DE" sz="1200" b="1" dirty="0">
                <a:solidFill>
                  <a:srgbClr val="7F7F7F"/>
                </a:solidFill>
              </a:rPr>
              <a:t> </a:t>
            </a:r>
            <a:r>
              <a:rPr lang="de-DE" sz="1200" b="1" dirty="0" smtClean="0">
                <a:solidFill>
                  <a:srgbClr val="D01412"/>
                </a:solidFill>
              </a:rPr>
              <a:t>Moldova</a:t>
            </a:r>
            <a:endParaRPr lang="de-DE" sz="1200" b="1" dirty="0">
              <a:solidFill>
                <a:srgbClr val="D0332C"/>
              </a:solidFill>
              <a:cs typeface="Arial" pitchFamily="34" charset="0"/>
            </a:endParaRPr>
          </a:p>
        </p:txBody>
      </p:sp>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Foliennummernplatzhalter 5"/>
          <p:cNvSpPr>
            <a:spLocks noGrp="1"/>
          </p:cNvSpPr>
          <p:nvPr>
            <p:ph type="sldNum" sz="quarter" idx="10"/>
          </p:nvPr>
        </p:nvSpPr>
        <p:spPr>
          <a:xfrm>
            <a:off x="8026400" y="6519863"/>
            <a:ext cx="660400" cy="338137"/>
          </a:xfrm>
          <a:prstGeom prst="rect">
            <a:avLst/>
          </a:prstGeom>
        </p:spPr>
        <p:txBody>
          <a:bodyPr/>
          <a:lstStyle>
            <a:lvl1pPr>
              <a:defRPr sz="1200" b="1">
                <a:solidFill>
                  <a:schemeClr val="tx1">
                    <a:lumMod val="75000"/>
                    <a:lumOff val="25000"/>
                  </a:schemeClr>
                </a:solidFill>
                <a:latin typeface="Arial" charset="0"/>
                <a:ea typeface="ＭＳ Ｐゴシック" charset="-128"/>
              </a:defRPr>
            </a:lvl1pPr>
          </a:lstStyle>
          <a:p>
            <a:pPr>
              <a:defRPr/>
            </a:pPr>
            <a:fld id="{F5D876B1-6B10-4A95-9413-9983F557EA12}" type="slidenum">
              <a:rPr lang="de-DE"/>
              <a:pPr>
                <a:defRPr/>
              </a:pPr>
              <a:t>‹Nr.›</a:t>
            </a:fld>
            <a:endParaRPr lang="de-DE" dirty="0"/>
          </a:p>
        </p:txBody>
      </p:sp>
      <p:pic>
        <p:nvPicPr>
          <p:cNvPr id="10" name="Picture 2" descr="\\Server\daten\Büro Schillerstraße\Presse und Öffentlichkeitsarbeit\GET Moldau Logos\GET_Moldova_CMYK_300dpi.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557" y="49416"/>
            <a:ext cx="1358899" cy="48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93733"/>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erfolie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5" name="Textplatzhalter 8"/>
          <p:cNvSpPr>
            <a:spLocks noGrp="1"/>
          </p:cNvSpPr>
          <p:nvPr>
            <p:ph type="body" sz="quarter" idx="14"/>
          </p:nvPr>
        </p:nvSpPr>
        <p:spPr>
          <a:xfrm>
            <a:off x="360004" y="6354000"/>
            <a:ext cx="6808985" cy="338400"/>
          </a:xfrm>
        </p:spPr>
        <p:txBody>
          <a:bodyPr anchor="b">
            <a:noAutofit/>
          </a:bodyPr>
          <a:lstStyle>
            <a:lvl1pPr marL="0" indent="0">
              <a:lnSpc>
                <a:spcPct val="100000"/>
              </a:lnSpc>
              <a:spcAft>
                <a:spcPts val="0"/>
              </a:spcAft>
              <a:buFont typeface="Arial" pitchFamily="34" charset="0"/>
              <a:buNone/>
              <a:defRPr sz="800" b="0">
                <a:solidFill>
                  <a:schemeClr val="tx1"/>
                </a:solidFill>
                <a:latin typeface="+mn-lt"/>
              </a:defRPr>
            </a:lvl1pPr>
            <a:lvl2pPr marL="0" indent="0">
              <a:lnSpc>
                <a:spcPct val="100000"/>
              </a:lnSpc>
              <a:spcAft>
                <a:spcPts val="0"/>
              </a:spcAft>
              <a:buFont typeface="Arial" pitchFamily="34" charset="0"/>
              <a:buNone/>
              <a:defRPr sz="800" b="0">
                <a:solidFill>
                  <a:srgbClr val="525E69"/>
                </a:solidFill>
              </a:defRPr>
            </a:lvl2pPr>
            <a:lvl3pPr marL="0" indent="0">
              <a:lnSpc>
                <a:spcPct val="100000"/>
              </a:lnSpc>
              <a:spcAft>
                <a:spcPts val="0"/>
              </a:spcAft>
              <a:buNone/>
              <a:defRPr sz="800" b="0">
                <a:solidFill>
                  <a:srgbClr val="525E69"/>
                </a:solidFill>
              </a:defRPr>
            </a:lvl3pPr>
            <a:lvl4pPr marL="0" indent="0">
              <a:lnSpc>
                <a:spcPct val="100000"/>
              </a:lnSpc>
              <a:spcAft>
                <a:spcPts val="0"/>
              </a:spcAft>
              <a:buNone/>
              <a:defRPr sz="800" b="0">
                <a:solidFill>
                  <a:srgbClr val="525E69"/>
                </a:solidFill>
              </a:defRPr>
            </a:lvl4pPr>
            <a:lvl5pPr marL="0" indent="0">
              <a:lnSpc>
                <a:spcPct val="100000"/>
              </a:lnSpc>
              <a:spcAft>
                <a:spcPts val="0"/>
              </a:spcAft>
              <a:buNone/>
              <a:defRPr sz="800" b="0">
                <a:solidFill>
                  <a:srgbClr val="525E69"/>
                </a:solidFill>
              </a:defRPr>
            </a:lvl5pPr>
            <a:lvl6pPr marL="0" indent="0">
              <a:lnSpc>
                <a:spcPct val="100000"/>
              </a:lnSpc>
              <a:spcAft>
                <a:spcPts val="0"/>
              </a:spcAft>
              <a:buNone/>
              <a:defRPr sz="800" b="0">
                <a:solidFill>
                  <a:srgbClr val="525E69"/>
                </a:solidFill>
              </a:defRPr>
            </a:lvl6pPr>
            <a:lvl7pPr marL="0" indent="0">
              <a:lnSpc>
                <a:spcPct val="100000"/>
              </a:lnSpc>
              <a:spcAft>
                <a:spcPts val="0"/>
              </a:spcAft>
              <a:buNone/>
              <a:defRPr sz="800" b="0">
                <a:solidFill>
                  <a:srgbClr val="525E69"/>
                </a:solidFill>
              </a:defRPr>
            </a:lvl7pPr>
            <a:lvl8pPr marL="0" indent="0">
              <a:lnSpc>
                <a:spcPct val="100000"/>
              </a:lnSpc>
              <a:spcAft>
                <a:spcPts val="0"/>
              </a:spcAft>
              <a:buNone/>
              <a:defRPr sz="800" b="0">
                <a:solidFill>
                  <a:srgbClr val="525E69"/>
                </a:solidFill>
              </a:defRPr>
            </a:lvl8pPr>
            <a:lvl9pPr marL="0" indent="0">
              <a:lnSpc>
                <a:spcPct val="100000"/>
              </a:lnSpc>
              <a:spcAft>
                <a:spcPts val="0"/>
              </a:spcAft>
              <a:buNone/>
              <a:defRPr sz="800" b="0">
                <a:solidFill>
                  <a:srgbClr val="525E69"/>
                </a:solidFill>
              </a:defRPr>
            </a:lvl9pPr>
          </a:lstStyle>
          <a:p>
            <a:pPr lvl="0"/>
            <a:r>
              <a:rPr lang="de-DE" smtClean="0"/>
              <a:t>Textmasterformat bearbeiten</a:t>
            </a:r>
          </a:p>
        </p:txBody>
      </p:sp>
    </p:spTree>
    <p:extLst>
      <p:ext uri="{BB962C8B-B14F-4D97-AF65-F5344CB8AC3E}">
        <p14:creationId xmlns:p14="http://schemas.microsoft.com/office/powerpoint/2010/main" val="140475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4" name="Rechteck 3"/>
          <p:cNvSpPr/>
          <p:nvPr/>
        </p:nvSpPr>
        <p:spPr>
          <a:xfrm>
            <a:off x="0" y="6402388"/>
            <a:ext cx="9144000" cy="45561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200" b="1" dirty="0">
              <a:solidFill>
                <a:srgbClr val="E80202"/>
              </a:solidFill>
            </a:endParaRPr>
          </a:p>
        </p:txBody>
      </p:sp>
      <p:sp>
        <p:nvSpPr>
          <p:cNvPr id="5" name="Rechteck 4"/>
          <p:cNvSpPr/>
          <p:nvPr/>
        </p:nvSpPr>
        <p:spPr>
          <a:xfrm>
            <a:off x="1289050" y="0"/>
            <a:ext cx="7875588" cy="57943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Oval 11"/>
          <p:cNvSpPr/>
          <p:nvPr/>
        </p:nvSpPr>
        <p:spPr>
          <a:xfrm>
            <a:off x="738188" y="3175"/>
            <a:ext cx="1243012" cy="5762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grpSp>
        <p:nvGrpSpPr>
          <p:cNvPr id="7" name="Group 2"/>
          <p:cNvGrpSpPr>
            <a:grpSpLocks noChangeAspect="1"/>
          </p:cNvGrpSpPr>
          <p:nvPr/>
        </p:nvGrpSpPr>
        <p:grpSpPr bwMode="auto">
          <a:xfrm>
            <a:off x="398463" y="85725"/>
            <a:ext cx="1168400" cy="450850"/>
            <a:chOff x="8685" y="485"/>
            <a:chExt cx="2344" cy="906"/>
          </a:xfrm>
        </p:grpSpPr>
        <p:sp>
          <p:nvSpPr>
            <p:cNvPr id="8" name="AutoShape 3"/>
            <p:cNvSpPr>
              <a:spLocks noChangeAspect="1" noChangeArrowheads="1" noTextEdit="1"/>
            </p:cNvSpPr>
            <p:nvPr/>
          </p:nvSpPr>
          <p:spPr bwMode="auto">
            <a:xfrm>
              <a:off x="8685" y="485"/>
              <a:ext cx="2344"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 name="Freeform 4"/>
            <p:cNvSpPr>
              <a:spLocks noEditPoints="1"/>
            </p:cNvSpPr>
            <p:nvPr/>
          </p:nvSpPr>
          <p:spPr bwMode="auto">
            <a:xfrm>
              <a:off x="9195" y="724"/>
              <a:ext cx="1331" cy="434"/>
            </a:xfrm>
            <a:custGeom>
              <a:avLst/>
              <a:gdLst>
                <a:gd name="T0" fmla="*/ 53 w 10642"/>
                <a:gd name="T1" fmla="*/ 18 h 3472"/>
                <a:gd name="T2" fmla="*/ 50 w 10642"/>
                <a:gd name="T3" fmla="*/ 17 h 3472"/>
                <a:gd name="T4" fmla="*/ 43 w 10642"/>
                <a:gd name="T5" fmla="*/ 15 h 3472"/>
                <a:gd name="T6" fmla="*/ 37 w 10642"/>
                <a:gd name="T7" fmla="*/ 15 h 3472"/>
                <a:gd name="T8" fmla="*/ 32 w 10642"/>
                <a:gd name="T9" fmla="*/ 16 h 3472"/>
                <a:gd name="T10" fmla="*/ 28 w 10642"/>
                <a:gd name="T11" fmla="*/ 17 h 3472"/>
                <a:gd name="T12" fmla="*/ 25 w 10642"/>
                <a:gd name="T13" fmla="*/ 19 h 3472"/>
                <a:gd name="T14" fmla="*/ 24 w 10642"/>
                <a:gd name="T15" fmla="*/ 20 h 3472"/>
                <a:gd name="T16" fmla="*/ 22 w 10642"/>
                <a:gd name="T17" fmla="*/ 22 h 3472"/>
                <a:gd name="T18" fmla="*/ 22 w 10642"/>
                <a:gd name="T19" fmla="*/ 24 h 3472"/>
                <a:gd name="T20" fmla="*/ 21 w 10642"/>
                <a:gd name="T21" fmla="*/ 26 h 3472"/>
                <a:gd name="T22" fmla="*/ 21 w 10642"/>
                <a:gd name="T23" fmla="*/ 28 h 3472"/>
                <a:gd name="T24" fmla="*/ 21 w 10642"/>
                <a:gd name="T25" fmla="*/ 30 h 3472"/>
                <a:gd name="T26" fmla="*/ 21 w 10642"/>
                <a:gd name="T27" fmla="*/ 32 h 3472"/>
                <a:gd name="T28" fmla="*/ 21 w 10642"/>
                <a:gd name="T29" fmla="*/ 34 h 3472"/>
                <a:gd name="T30" fmla="*/ 22 w 10642"/>
                <a:gd name="T31" fmla="*/ 36 h 3472"/>
                <a:gd name="T32" fmla="*/ 24 w 10642"/>
                <a:gd name="T33" fmla="*/ 38 h 3472"/>
                <a:gd name="T34" fmla="*/ 26 w 10642"/>
                <a:gd name="T35" fmla="*/ 39 h 3472"/>
                <a:gd name="T36" fmla="*/ 28 w 10642"/>
                <a:gd name="T37" fmla="*/ 40 h 3472"/>
                <a:gd name="T38" fmla="*/ 30 w 10642"/>
                <a:gd name="T39" fmla="*/ 41 h 3472"/>
                <a:gd name="T40" fmla="*/ 33 w 10642"/>
                <a:gd name="T41" fmla="*/ 41 h 3472"/>
                <a:gd name="T42" fmla="*/ 35 w 10642"/>
                <a:gd name="T43" fmla="*/ 41 h 3472"/>
                <a:gd name="T44" fmla="*/ 56 w 10642"/>
                <a:gd name="T45" fmla="*/ 23 h 3472"/>
                <a:gd name="T46" fmla="*/ 48 w 10642"/>
                <a:gd name="T47" fmla="*/ 53 h 3472"/>
                <a:gd name="T48" fmla="*/ 40 w 10642"/>
                <a:gd name="T49" fmla="*/ 54 h 3472"/>
                <a:gd name="T50" fmla="*/ 34 w 10642"/>
                <a:gd name="T51" fmla="*/ 54 h 3472"/>
                <a:gd name="T52" fmla="*/ 28 w 10642"/>
                <a:gd name="T53" fmla="*/ 54 h 3472"/>
                <a:gd name="T54" fmla="*/ 22 w 10642"/>
                <a:gd name="T55" fmla="*/ 53 h 3472"/>
                <a:gd name="T56" fmla="*/ 17 w 10642"/>
                <a:gd name="T57" fmla="*/ 52 h 3472"/>
                <a:gd name="T58" fmla="*/ 13 w 10642"/>
                <a:gd name="T59" fmla="*/ 50 h 3472"/>
                <a:gd name="T60" fmla="*/ 9 w 10642"/>
                <a:gd name="T61" fmla="*/ 48 h 3472"/>
                <a:gd name="T62" fmla="*/ 6 w 10642"/>
                <a:gd name="T63" fmla="*/ 45 h 3472"/>
                <a:gd name="T64" fmla="*/ 4 w 10642"/>
                <a:gd name="T65" fmla="*/ 42 h 3472"/>
                <a:gd name="T66" fmla="*/ 2 w 10642"/>
                <a:gd name="T67" fmla="*/ 38 h 3472"/>
                <a:gd name="T68" fmla="*/ 1 w 10642"/>
                <a:gd name="T69" fmla="*/ 34 h 3472"/>
                <a:gd name="T70" fmla="*/ 0 w 10642"/>
                <a:gd name="T71" fmla="*/ 30 h 3472"/>
                <a:gd name="T72" fmla="*/ 0 w 10642"/>
                <a:gd name="T73" fmla="*/ 27 h 3472"/>
                <a:gd name="T74" fmla="*/ 0 w 10642"/>
                <a:gd name="T75" fmla="*/ 24 h 3472"/>
                <a:gd name="T76" fmla="*/ 1 w 10642"/>
                <a:gd name="T77" fmla="*/ 19 h 3472"/>
                <a:gd name="T78" fmla="*/ 3 w 10642"/>
                <a:gd name="T79" fmla="*/ 15 h 3472"/>
                <a:gd name="T80" fmla="*/ 5 w 10642"/>
                <a:gd name="T81" fmla="*/ 12 h 3472"/>
                <a:gd name="T82" fmla="*/ 8 w 10642"/>
                <a:gd name="T83" fmla="*/ 9 h 3472"/>
                <a:gd name="T84" fmla="*/ 11 w 10642"/>
                <a:gd name="T85" fmla="*/ 6 h 3472"/>
                <a:gd name="T86" fmla="*/ 15 w 10642"/>
                <a:gd name="T87" fmla="*/ 4 h 3472"/>
                <a:gd name="T88" fmla="*/ 19 w 10642"/>
                <a:gd name="T89" fmla="*/ 2 h 3472"/>
                <a:gd name="T90" fmla="*/ 23 w 10642"/>
                <a:gd name="T91" fmla="*/ 1 h 3472"/>
                <a:gd name="T92" fmla="*/ 27 w 10642"/>
                <a:gd name="T93" fmla="*/ 0 h 3472"/>
                <a:gd name="T94" fmla="*/ 32 w 10642"/>
                <a:gd name="T95" fmla="*/ 0 h 3472"/>
                <a:gd name="T96" fmla="*/ 38 w 10642"/>
                <a:gd name="T97" fmla="*/ 0 h 3472"/>
                <a:gd name="T98" fmla="*/ 44 w 10642"/>
                <a:gd name="T99" fmla="*/ 1 h 3472"/>
                <a:gd name="T100" fmla="*/ 52 w 10642"/>
                <a:gd name="T101" fmla="*/ 2 h 3472"/>
                <a:gd name="T102" fmla="*/ 132 w 10642"/>
                <a:gd name="T103" fmla="*/ 25 h 3472"/>
                <a:gd name="T104" fmla="*/ 139 w 10642"/>
                <a:gd name="T105" fmla="*/ 25 h 3472"/>
                <a:gd name="T106" fmla="*/ 147 w 10642"/>
                <a:gd name="T107" fmla="*/ 26 h 3472"/>
                <a:gd name="T108" fmla="*/ 131 w 10642"/>
                <a:gd name="T109" fmla="*/ 23 h 3472"/>
                <a:gd name="T110" fmla="*/ 151 w 10642"/>
                <a:gd name="T111" fmla="*/ 13 h 3472"/>
                <a:gd name="T112" fmla="*/ 145 w 10642"/>
                <a:gd name="T113" fmla="*/ 24 h 3472"/>
                <a:gd name="T114" fmla="*/ 137 w 10642"/>
                <a:gd name="T115" fmla="*/ 24 h 3472"/>
                <a:gd name="T116" fmla="*/ 64 w 10642"/>
                <a:gd name="T117" fmla="*/ 1 h 3472"/>
                <a:gd name="T118" fmla="*/ 105 w 10642"/>
                <a:gd name="T119" fmla="*/ 23 h 3472"/>
                <a:gd name="T120" fmla="*/ 109 w 10642"/>
                <a:gd name="T121" fmla="*/ 51 h 3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642" h="3472">
                  <a:moveTo>
                    <a:pt x="3373" y="152"/>
                  </a:moveTo>
                  <a:lnTo>
                    <a:pt x="3447" y="1173"/>
                  </a:lnTo>
                  <a:lnTo>
                    <a:pt x="3433" y="1164"/>
                  </a:lnTo>
                  <a:lnTo>
                    <a:pt x="3417" y="1155"/>
                  </a:lnTo>
                  <a:lnTo>
                    <a:pt x="3400" y="1146"/>
                  </a:lnTo>
                  <a:lnTo>
                    <a:pt x="3381" y="1137"/>
                  </a:lnTo>
                  <a:lnTo>
                    <a:pt x="3361" y="1127"/>
                  </a:lnTo>
                  <a:lnTo>
                    <a:pt x="3340" y="1118"/>
                  </a:lnTo>
                  <a:lnTo>
                    <a:pt x="3316" y="1110"/>
                  </a:lnTo>
                  <a:lnTo>
                    <a:pt x="3292" y="1102"/>
                  </a:lnTo>
                  <a:lnTo>
                    <a:pt x="3239" y="1084"/>
                  </a:lnTo>
                  <a:lnTo>
                    <a:pt x="3180" y="1067"/>
                  </a:lnTo>
                  <a:lnTo>
                    <a:pt x="3115" y="1049"/>
                  </a:lnTo>
                  <a:lnTo>
                    <a:pt x="3044" y="1034"/>
                  </a:lnTo>
                  <a:lnTo>
                    <a:pt x="2970" y="1018"/>
                  </a:lnTo>
                  <a:lnTo>
                    <a:pt x="2896" y="1005"/>
                  </a:lnTo>
                  <a:lnTo>
                    <a:pt x="2822" y="994"/>
                  </a:lnTo>
                  <a:lnTo>
                    <a:pt x="2747" y="984"/>
                  </a:lnTo>
                  <a:lnTo>
                    <a:pt x="2672" y="977"/>
                  </a:lnTo>
                  <a:lnTo>
                    <a:pt x="2596" y="972"/>
                  </a:lnTo>
                  <a:lnTo>
                    <a:pt x="2520" y="969"/>
                  </a:lnTo>
                  <a:lnTo>
                    <a:pt x="2444" y="968"/>
                  </a:lnTo>
                  <a:lnTo>
                    <a:pt x="2389" y="968"/>
                  </a:lnTo>
                  <a:lnTo>
                    <a:pt x="2335" y="970"/>
                  </a:lnTo>
                  <a:lnTo>
                    <a:pt x="2281" y="974"/>
                  </a:lnTo>
                  <a:lnTo>
                    <a:pt x="2229" y="979"/>
                  </a:lnTo>
                  <a:lnTo>
                    <a:pt x="2177" y="986"/>
                  </a:lnTo>
                  <a:lnTo>
                    <a:pt x="2127" y="994"/>
                  </a:lnTo>
                  <a:lnTo>
                    <a:pt x="2077" y="1003"/>
                  </a:lnTo>
                  <a:lnTo>
                    <a:pt x="2029" y="1013"/>
                  </a:lnTo>
                  <a:lnTo>
                    <a:pt x="1982" y="1025"/>
                  </a:lnTo>
                  <a:lnTo>
                    <a:pt x="1935" y="1038"/>
                  </a:lnTo>
                  <a:lnTo>
                    <a:pt x="1890" y="1054"/>
                  </a:lnTo>
                  <a:lnTo>
                    <a:pt x="1845" y="1069"/>
                  </a:lnTo>
                  <a:lnTo>
                    <a:pt x="1802" y="1087"/>
                  </a:lnTo>
                  <a:lnTo>
                    <a:pt x="1760" y="1106"/>
                  </a:lnTo>
                  <a:lnTo>
                    <a:pt x="1719" y="1127"/>
                  </a:lnTo>
                  <a:lnTo>
                    <a:pt x="1679" y="1149"/>
                  </a:lnTo>
                  <a:lnTo>
                    <a:pt x="1659" y="1160"/>
                  </a:lnTo>
                  <a:lnTo>
                    <a:pt x="1641" y="1173"/>
                  </a:lnTo>
                  <a:lnTo>
                    <a:pt x="1622" y="1185"/>
                  </a:lnTo>
                  <a:lnTo>
                    <a:pt x="1604" y="1198"/>
                  </a:lnTo>
                  <a:lnTo>
                    <a:pt x="1587" y="1213"/>
                  </a:lnTo>
                  <a:lnTo>
                    <a:pt x="1571" y="1226"/>
                  </a:lnTo>
                  <a:lnTo>
                    <a:pt x="1554" y="1240"/>
                  </a:lnTo>
                  <a:lnTo>
                    <a:pt x="1538" y="1256"/>
                  </a:lnTo>
                  <a:lnTo>
                    <a:pt x="1524" y="1272"/>
                  </a:lnTo>
                  <a:lnTo>
                    <a:pt x="1509" y="1287"/>
                  </a:lnTo>
                  <a:lnTo>
                    <a:pt x="1495" y="1304"/>
                  </a:lnTo>
                  <a:lnTo>
                    <a:pt x="1481" y="1321"/>
                  </a:lnTo>
                  <a:lnTo>
                    <a:pt x="1468" y="1338"/>
                  </a:lnTo>
                  <a:lnTo>
                    <a:pt x="1456" y="1356"/>
                  </a:lnTo>
                  <a:lnTo>
                    <a:pt x="1443" y="1375"/>
                  </a:lnTo>
                  <a:lnTo>
                    <a:pt x="1432" y="1394"/>
                  </a:lnTo>
                  <a:lnTo>
                    <a:pt x="1421" y="1414"/>
                  </a:lnTo>
                  <a:lnTo>
                    <a:pt x="1411" y="1434"/>
                  </a:lnTo>
                  <a:lnTo>
                    <a:pt x="1401" y="1454"/>
                  </a:lnTo>
                  <a:lnTo>
                    <a:pt x="1392" y="1475"/>
                  </a:lnTo>
                  <a:lnTo>
                    <a:pt x="1383" y="1496"/>
                  </a:lnTo>
                  <a:lnTo>
                    <a:pt x="1374" y="1518"/>
                  </a:lnTo>
                  <a:lnTo>
                    <a:pt x="1366" y="1540"/>
                  </a:lnTo>
                  <a:lnTo>
                    <a:pt x="1359" y="1563"/>
                  </a:lnTo>
                  <a:lnTo>
                    <a:pt x="1353" y="1586"/>
                  </a:lnTo>
                  <a:lnTo>
                    <a:pt x="1346" y="1610"/>
                  </a:lnTo>
                  <a:lnTo>
                    <a:pt x="1340" y="1634"/>
                  </a:lnTo>
                  <a:lnTo>
                    <a:pt x="1335" y="1659"/>
                  </a:lnTo>
                  <a:lnTo>
                    <a:pt x="1330" y="1684"/>
                  </a:lnTo>
                  <a:lnTo>
                    <a:pt x="1327" y="1709"/>
                  </a:lnTo>
                  <a:lnTo>
                    <a:pt x="1323" y="1736"/>
                  </a:lnTo>
                  <a:lnTo>
                    <a:pt x="1320" y="1762"/>
                  </a:lnTo>
                  <a:lnTo>
                    <a:pt x="1319" y="1775"/>
                  </a:lnTo>
                  <a:lnTo>
                    <a:pt x="1319" y="1790"/>
                  </a:lnTo>
                  <a:lnTo>
                    <a:pt x="1317" y="1810"/>
                  </a:lnTo>
                  <a:lnTo>
                    <a:pt x="1315" y="1834"/>
                  </a:lnTo>
                  <a:lnTo>
                    <a:pt x="1313" y="1855"/>
                  </a:lnTo>
                  <a:lnTo>
                    <a:pt x="1310" y="1874"/>
                  </a:lnTo>
                  <a:lnTo>
                    <a:pt x="1309" y="1889"/>
                  </a:lnTo>
                  <a:lnTo>
                    <a:pt x="1309" y="1901"/>
                  </a:lnTo>
                  <a:lnTo>
                    <a:pt x="1309" y="1927"/>
                  </a:lnTo>
                  <a:lnTo>
                    <a:pt x="1310" y="1951"/>
                  </a:lnTo>
                  <a:lnTo>
                    <a:pt x="1313" y="1977"/>
                  </a:lnTo>
                  <a:lnTo>
                    <a:pt x="1315" y="2001"/>
                  </a:lnTo>
                  <a:lnTo>
                    <a:pt x="1318" y="2026"/>
                  </a:lnTo>
                  <a:lnTo>
                    <a:pt x="1323" y="2049"/>
                  </a:lnTo>
                  <a:lnTo>
                    <a:pt x="1327" y="2072"/>
                  </a:lnTo>
                  <a:lnTo>
                    <a:pt x="1333" y="2096"/>
                  </a:lnTo>
                  <a:lnTo>
                    <a:pt x="1339" y="2119"/>
                  </a:lnTo>
                  <a:lnTo>
                    <a:pt x="1346" y="2142"/>
                  </a:lnTo>
                  <a:lnTo>
                    <a:pt x="1354" y="2165"/>
                  </a:lnTo>
                  <a:lnTo>
                    <a:pt x="1363" y="2187"/>
                  </a:lnTo>
                  <a:lnTo>
                    <a:pt x="1372" y="2208"/>
                  </a:lnTo>
                  <a:lnTo>
                    <a:pt x="1382" y="2230"/>
                  </a:lnTo>
                  <a:lnTo>
                    <a:pt x="1393" y="2251"/>
                  </a:lnTo>
                  <a:lnTo>
                    <a:pt x="1404" y="2272"/>
                  </a:lnTo>
                  <a:lnTo>
                    <a:pt x="1416" y="2292"/>
                  </a:lnTo>
                  <a:lnTo>
                    <a:pt x="1429" y="2312"/>
                  </a:lnTo>
                  <a:lnTo>
                    <a:pt x="1442" y="2332"/>
                  </a:lnTo>
                  <a:lnTo>
                    <a:pt x="1457" y="2351"/>
                  </a:lnTo>
                  <a:lnTo>
                    <a:pt x="1471" y="2369"/>
                  </a:lnTo>
                  <a:lnTo>
                    <a:pt x="1487" y="2387"/>
                  </a:lnTo>
                  <a:lnTo>
                    <a:pt x="1502" y="2404"/>
                  </a:lnTo>
                  <a:lnTo>
                    <a:pt x="1519" y="2421"/>
                  </a:lnTo>
                  <a:lnTo>
                    <a:pt x="1536" y="2438"/>
                  </a:lnTo>
                  <a:lnTo>
                    <a:pt x="1554" y="2453"/>
                  </a:lnTo>
                  <a:lnTo>
                    <a:pt x="1572" y="2468"/>
                  </a:lnTo>
                  <a:lnTo>
                    <a:pt x="1591" y="2482"/>
                  </a:lnTo>
                  <a:lnTo>
                    <a:pt x="1611" y="2497"/>
                  </a:lnTo>
                  <a:lnTo>
                    <a:pt x="1631" y="2510"/>
                  </a:lnTo>
                  <a:lnTo>
                    <a:pt x="1652" y="2523"/>
                  </a:lnTo>
                  <a:lnTo>
                    <a:pt x="1673" y="2536"/>
                  </a:lnTo>
                  <a:lnTo>
                    <a:pt x="1696" y="2547"/>
                  </a:lnTo>
                  <a:lnTo>
                    <a:pt x="1718" y="2558"/>
                  </a:lnTo>
                  <a:lnTo>
                    <a:pt x="1740" y="2569"/>
                  </a:lnTo>
                  <a:lnTo>
                    <a:pt x="1764" y="2578"/>
                  </a:lnTo>
                  <a:lnTo>
                    <a:pt x="1788" y="2587"/>
                  </a:lnTo>
                  <a:lnTo>
                    <a:pt x="1812" y="2594"/>
                  </a:lnTo>
                  <a:lnTo>
                    <a:pt x="1836" y="2601"/>
                  </a:lnTo>
                  <a:lnTo>
                    <a:pt x="1862" y="2608"/>
                  </a:lnTo>
                  <a:lnTo>
                    <a:pt x="1887" y="2613"/>
                  </a:lnTo>
                  <a:lnTo>
                    <a:pt x="1912" y="2619"/>
                  </a:lnTo>
                  <a:lnTo>
                    <a:pt x="1939" y="2622"/>
                  </a:lnTo>
                  <a:lnTo>
                    <a:pt x="1966" y="2627"/>
                  </a:lnTo>
                  <a:lnTo>
                    <a:pt x="1993" y="2629"/>
                  </a:lnTo>
                  <a:lnTo>
                    <a:pt x="2020" y="2631"/>
                  </a:lnTo>
                  <a:lnTo>
                    <a:pt x="2048" y="2632"/>
                  </a:lnTo>
                  <a:lnTo>
                    <a:pt x="2075" y="2632"/>
                  </a:lnTo>
                  <a:lnTo>
                    <a:pt x="2102" y="2631"/>
                  </a:lnTo>
                  <a:lnTo>
                    <a:pt x="2130" y="2630"/>
                  </a:lnTo>
                  <a:lnTo>
                    <a:pt x="2160" y="2626"/>
                  </a:lnTo>
                  <a:lnTo>
                    <a:pt x="2193" y="2621"/>
                  </a:lnTo>
                  <a:lnTo>
                    <a:pt x="2227" y="2616"/>
                  </a:lnTo>
                  <a:lnTo>
                    <a:pt x="2264" y="2608"/>
                  </a:lnTo>
                  <a:lnTo>
                    <a:pt x="2303" y="2599"/>
                  </a:lnTo>
                  <a:lnTo>
                    <a:pt x="2345" y="2588"/>
                  </a:lnTo>
                  <a:lnTo>
                    <a:pt x="2345" y="2325"/>
                  </a:lnTo>
                  <a:lnTo>
                    <a:pt x="2020" y="2325"/>
                  </a:lnTo>
                  <a:lnTo>
                    <a:pt x="2020" y="1454"/>
                  </a:lnTo>
                  <a:lnTo>
                    <a:pt x="3566" y="1454"/>
                  </a:lnTo>
                  <a:lnTo>
                    <a:pt x="3566" y="3332"/>
                  </a:lnTo>
                  <a:lnTo>
                    <a:pt x="3466" y="3349"/>
                  </a:lnTo>
                  <a:lnTo>
                    <a:pt x="3369" y="3364"/>
                  </a:lnTo>
                  <a:lnTo>
                    <a:pt x="3274" y="3380"/>
                  </a:lnTo>
                  <a:lnTo>
                    <a:pt x="3180" y="3393"/>
                  </a:lnTo>
                  <a:lnTo>
                    <a:pt x="3090" y="3405"/>
                  </a:lnTo>
                  <a:lnTo>
                    <a:pt x="3000" y="3416"/>
                  </a:lnTo>
                  <a:lnTo>
                    <a:pt x="2913" y="3427"/>
                  </a:lnTo>
                  <a:lnTo>
                    <a:pt x="2827" y="3436"/>
                  </a:lnTo>
                  <a:lnTo>
                    <a:pt x="2745" y="3444"/>
                  </a:lnTo>
                  <a:lnTo>
                    <a:pt x="2663" y="3452"/>
                  </a:lnTo>
                  <a:lnTo>
                    <a:pt x="2584" y="3457"/>
                  </a:lnTo>
                  <a:lnTo>
                    <a:pt x="2507" y="3463"/>
                  </a:lnTo>
                  <a:lnTo>
                    <a:pt x="2431" y="3466"/>
                  </a:lnTo>
                  <a:lnTo>
                    <a:pt x="2358" y="3470"/>
                  </a:lnTo>
                  <a:lnTo>
                    <a:pt x="2287" y="3471"/>
                  </a:lnTo>
                  <a:lnTo>
                    <a:pt x="2217" y="3472"/>
                  </a:lnTo>
                  <a:lnTo>
                    <a:pt x="2149" y="3471"/>
                  </a:lnTo>
                  <a:lnTo>
                    <a:pt x="2083" y="3470"/>
                  </a:lnTo>
                  <a:lnTo>
                    <a:pt x="2017" y="3467"/>
                  </a:lnTo>
                  <a:lnTo>
                    <a:pt x="1953" y="3464"/>
                  </a:lnTo>
                  <a:lnTo>
                    <a:pt x="1889" y="3460"/>
                  </a:lnTo>
                  <a:lnTo>
                    <a:pt x="1826" y="3455"/>
                  </a:lnTo>
                  <a:lnTo>
                    <a:pt x="1765" y="3450"/>
                  </a:lnTo>
                  <a:lnTo>
                    <a:pt x="1704" y="3442"/>
                  </a:lnTo>
                  <a:lnTo>
                    <a:pt x="1644" y="3435"/>
                  </a:lnTo>
                  <a:lnTo>
                    <a:pt x="1585" y="3426"/>
                  </a:lnTo>
                  <a:lnTo>
                    <a:pt x="1528" y="3416"/>
                  </a:lnTo>
                  <a:lnTo>
                    <a:pt x="1471" y="3406"/>
                  </a:lnTo>
                  <a:lnTo>
                    <a:pt x="1415" y="3395"/>
                  </a:lnTo>
                  <a:lnTo>
                    <a:pt x="1362" y="3382"/>
                  </a:lnTo>
                  <a:lnTo>
                    <a:pt x="1308" y="3370"/>
                  </a:lnTo>
                  <a:lnTo>
                    <a:pt x="1256" y="3355"/>
                  </a:lnTo>
                  <a:lnTo>
                    <a:pt x="1204" y="3340"/>
                  </a:lnTo>
                  <a:lnTo>
                    <a:pt x="1153" y="3324"/>
                  </a:lnTo>
                  <a:lnTo>
                    <a:pt x="1104" y="3308"/>
                  </a:lnTo>
                  <a:lnTo>
                    <a:pt x="1056" y="3290"/>
                  </a:lnTo>
                  <a:lnTo>
                    <a:pt x="1009" y="3272"/>
                  </a:lnTo>
                  <a:lnTo>
                    <a:pt x="963" y="3252"/>
                  </a:lnTo>
                  <a:lnTo>
                    <a:pt x="917" y="3232"/>
                  </a:lnTo>
                  <a:lnTo>
                    <a:pt x="874" y="3211"/>
                  </a:lnTo>
                  <a:lnTo>
                    <a:pt x="830" y="3190"/>
                  </a:lnTo>
                  <a:lnTo>
                    <a:pt x="789" y="3168"/>
                  </a:lnTo>
                  <a:lnTo>
                    <a:pt x="747" y="3144"/>
                  </a:lnTo>
                  <a:lnTo>
                    <a:pt x="708" y="3120"/>
                  </a:lnTo>
                  <a:lnTo>
                    <a:pt x="669" y="3094"/>
                  </a:lnTo>
                  <a:lnTo>
                    <a:pt x="632" y="3069"/>
                  </a:lnTo>
                  <a:lnTo>
                    <a:pt x="595" y="3042"/>
                  </a:lnTo>
                  <a:lnTo>
                    <a:pt x="560" y="3014"/>
                  </a:lnTo>
                  <a:lnTo>
                    <a:pt x="525" y="2987"/>
                  </a:lnTo>
                  <a:lnTo>
                    <a:pt x="492" y="2958"/>
                  </a:lnTo>
                  <a:lnTo>
                    <a:pt x="460" y="2928"/>
                  </a:lnTo>
                  <a:lnTo>
                    <a:pt x="429" y="2898"/>
                  </a:lnTo>
                  <a:lnTo>
                    <a:pt x="399" y="2867"/>
                  </a:lnTo>
                  <a:lnTo>
                    <a:pt x="370" y="2834"/>
                  </a:lnTo>
                  <a:lnTo>
                    <a:pt x="342" y="2802"/>
                  </a:lnTo>
                  <a:lnTo>
                    <a:pt x="315" y="2769"/>
                  </a:lnTo>
                  <a:lnTo>
                    <a:pt x="289" y="2734"/>
                  </a:lnTo>
                  <a:lnTo>
                    <a:pt x="265" y="2700"/>
                  </a:lnTo>
                  <a:lnTo>
                    <a:pt x="241" y="2664"/>
                  </a:lnTo>
                  <a:lnTo>
                    <a:pt x="219" y="2628"/>
                  </a:lnTo>
                  <a:lnTo>
                    <a:pt x="198" y="2591"/>
                  </a:lnTo>
                  <a:lnTo>
                    <a:pt x="178" y="2553"/>
                  </a:lnTo>
                  <a:lnTo>
                    <a:pt x="158" y="2514"/>
                  </a:lnTo>
                  <a:lnTo>
                    <a:pt x="140" y="2476"/>
                  </a:lnTo>
                  <a:lnTo>
                    <a:pt x="123" y="2436"/>
                  </a:lnTo>
                  <a:lnTo>
                    <a:pt x="107" y="2396"/>
                  </a:lnTo>
                  <a:lnTo>
                    <a:pt x="93" y="2353"/>
                  </a:lnTo>
                  <a:lnTo>
                    <a:pt x="79" y="2312"/>
                  </a:lnTo>
                  <a:lnTo>
                    <a:pt x="66" y="2269"/>
                  </a:lnTo>
                  <a:lnTo>
                    <a:pt x="55" y="2226"/>
                  </a:lnTo>
                  <a:lnTo>
                    <a:pt x="45" y="2181"/>
                  </a:lnTo>
                  <a:lnTo>
                    <a:pt x="36" y="2137"/>
                  </a:lnTo>
                  <a:lnTo>
                    <a:pt x="27" y="2091"/>
                  </a:lnTo>
                  <a:lnTo>
                    <a:pt x="20" y="2045"/>
                  </a:lnTo>
                  <a:lnTo>
                    <a:pt x="15" y="1998"/>
                  </a:lnTo>
                  <a:lnTo>
                    <a:pt x="9" y="1950"/>
                  </a:lnTo>
                  <a:lnTo>
                    <a:pt x="6" y="1902"/>
                  </a:lnTo>
                  <a:lnTo>
                    <a:pt x="2" y="1852"/>
                  </a:lnTo>
                  <a:lnTo>
                    <a:pt x="1" y="1804"/>
                  </a:lnTo>
                  <a:lnTo>
                    <a:pt x="0" y="1752"/>
                  </a:lnTo>
                  <a:lnTo>
                    <a:pt x="1" y="1737"/>
                  </a:lnTo>
                  <a:lnTo>
                    <a:pt x="1" y="1717"/>
                  </a:lnTo>
                  <a:lnTo>
                    <a:pt x="3" y="1692"/>
                  </a:lnTo>
                  <a:lnTo>
                    <a:pt x="6" y="1662"/>
                  </a:lnTo>
                  <a:lnTo>
                    <a:pt x="8" y="1632"/>
                  </a:lnTo>
                  <a:lnTo>
                    <a:pt x="10" y="1607"/>
                  </a:lnTo>
                  <a:lnTo>
                    <a:pt x="11" y="1586"/>
                  </a:lnTo>
                  <a:lnTo>
                    <a:pt x="11" y="1569"/>
                  </a:lnTo>
                  <a:lnTo>
                    <a:pt x="19" y="1517"/>
                  </a:lnTo>
                  <a:lnTo>
                    <a:pt x="27" y="1467"/>
                  </a:lnTo>
                  <a:lnTo>
                    <a:pt x="37" y="1417"/>
                  </a:lnTo>
                  <a:lnTo>
                    <a:pt x="47" y="1367"/>
                  </a:lnTo>
                  <a:lnTo>
                    <a:pt x="59" y="1319"/>
                  </a:lnTo>
                  <a:lnTo>
                    <a:pt x="73" y="1273"/>
                  </a:lnTo>
                  <a:lnTo>
                    <a:pt x="86" y="1226"/>
                  </a:lnTo>
                  <a:lnTo>
                    <a:pt x="102" y="1180"/>
                  </a:lnTo>
                  <a:lnTo>
                    <a:pt x="117" y="1136"/>
                  </a:lnTo>
                  <a:lnTo>
                    <a:pt x="135" y="1092"/>
                  </a:lnTo>
                  <a:lnTo>
                    <a:pt x="153" y="1049"/>
                  </a:lnTo>
                  <a:lnTo>
                    <a:pt x="172" y="1007"/>
                  </a:lnTo>
                  <a:lnTo>
                    <a:pt x="193" y="966"/>
                  </a:lnTo>
                  <a:lnTo>
                    <a:pt x="215" y="926"/>
                  </a:lnTo>
                  <a:lnTo>
                    <a:pt x="238" y="887"/>
                  </a:lnTo>
                  <a:lnTo>
                    <a:pt x="261" y="848"/>
                  </a:lnTo>
                  <a:lnTo>
                    <a:pt x="286" y="812"/>
                  </a:lnTo>
                  <a:lnTo>
                    <a:pt x="312" y="775"/>
                  </a:lnTo>
                  <a:lnTo>
                    <a:pt x="339" y="739"/>
                  </a:lnTo>
                  <a:lnTo>
                    <a:pt x="365" y="704"/>
                  </a:lnTo>
                  <a:lnTo>
                    <a:pt x="394" y="671"/>
                  </a:lnTo>
                  <a:lnTo>
                    <a:pt x="422" y="637"/>
                  </a:lnTo>
                  <a:lnTo>
                    <a:pt x="452" y="606"/>
                  </a:lnTo>
                  <a:lnTo>
                    <a:pt x="483" y="575"/>
                  </a:lnTo>
                  <a:lnTo>
                    <a:pt x="514" y="544"/>
                  </a:lnTo>
                  <a:lnTo>
                    <a:pt x="545" y="515"/>
                  </a:lnTo>
                  <a:lnTo>
                    <a:pt x="579" y="487"/>
                  </a:lnTo>
                  <a:lnTo>
                    <a:pt x="612" y="460"/>
                  </a:lnTo>
                  <a:lnTo>
                    <a:pt x="646" y="433"/>
                  </a:lnTo>
                  <a:lnTo>
                    <a:pt x="681" y="407"/>
                  </a:lnTo>
                  <a:lnTo>
                    <a:pt x="717" y="383"/>
                  </a:lnTo>
                  <a:lnTo>
                    <a:pt x="753" y="358"/>
                  </a:lnTo>
                  <a:lnTo>
                    <a:pt x="791" y="336"/>
                  </a:lnTo>
                  <a:lnTo>
                    <a:pt x="829" y="314"/>
                  </a:lnTo>
                  <a:lnTo>
                    <a:pt x="868" y="292"/>
                  </a:lnTo>
                  <a:lnTo>
                    <a:pt x="907" y="272"/>
                  </a:lnTo>
                  <a:lnTo>
                    <a:pt x="946" y="252"/>
                  </a:lnTo>
                  <a:lnTo>
                    <a:pt x="986" y="232"/>
                  </a:lnTo>
                  <a:lnTo>
                    <a:pt x="1028" y="214"/>
                  </a:lnTo>
                  <a:lnTo>
                    <a:pt x="1069" y="196"/>
                  </a:lnTo>
                  <a:lnTo>
                    <a:pt x="1110" y="180"/>
                  </a:lnTo>
                  <a:lnTo>
                    <a:pt x="1153" y="163"/>
                  </a:lnTo>
                  <a:lnTo>
                    <a:pt x="1196" y="149"/>
                  </a:lnTo>
                  <a:lnTo>
                    <a:pt x="1240" y="133"/>
                  </a:lnTo>
                  <a:lnTo>
                    <a:pt x="1285" y="120"/>
                  </a:lnTo>
                  <a:lnTo>
                    <a:pt x="1329" y="106"/>
                  </a:lnTo>
                  <a:lnTo>
                    <a:pt x="1374" y="94"/>
                  </a:lnTo>
                  <a:lnTo>
                    <a:pt x="1420" y="83"/>
                  </a:lnTo>
                  <a:lnTo>
                    <a:pt x="1467" y="73"/>
                  </a:lnTo>
                  <a:lnTo>
                    <a:pt x="1513" y="63"/>
                  </a:lnTo>
                  <a:lnTo>
                    <a:pt x="1561" y="54"/>
                  </a:lnTo>
                  <a:lnTo>
                    <a:pt x="1607" y="46"/>
                  </a:lnTo>
                  <a:lnTo>
                    <a:pt x="1655" y="39"/>
                  </a:lnTo>
                  <a:lnTo>
                    <a:pt x="1704" y="32"/>
                  </a:lnTo>
                  <a:lnTo>
                    <a:pt x="1753" y="26"/>
                  </a:lnTo>
                  <a:lnTo>
                    <a:pt x="1801" y="21"/>
                  </a:lnTo>
                  <a:lnTo>
                    <a:pt x="1851" y="15"/>
                  </a:lnTo>
                  <a:lnTo>
                    <a:pt x="1900" y="11"/>
                  </a:lnTo>
                  <a:lnTo>
                    <a:pt x="1950" y="7"/>
                  </a:lnTo>
                  <a:lnTo>
                    <a:pt x="2001" y="5"/>
                  </a:lnTo>
                  <a:lnTo>
                    <a:pt x="2052" y="3"/>
                  </a:lnTo>
                  <a:lnTo>
                    <a:pt x="2103" y="1"/>
                  </a:lnTo>
                  <a:lnTo>
                    <a:pt x="2155" y="0"/>
                  </a:lnTo>
                  <a:lnTo>
                    <a:pt x="2206" y="0"/>
                  </a:lnTo>
                  <a:lnTo>
                    <a:pt x="2273" y="0"/>
                  </a:lnTo>
                  <a:lnTo>
                    <a:pt x="2340" y="2"/>
                  </a:lnTo>
                  <a:lnTo>
                    <a:pt x="2407" y="5"/>
                  </a:lnTo>
                  <a:lnTo>
                    <a:pt x="2476" y="10"/>
                  </a:lnTo>
                  <a:lnTo>
                    <a:pt x="2546" y="14"/>
                  </a:lnTo>
                  <a:lnTo>
                    <a:pt x="2617" y="21"/>
                  </a:lnTo>
                  <a:lnTo>
                    <a:pt x="2689" y="29"/>
                  </a:lnTo>
                  <a:lnTo>
                    <a:pt x="2760" y="37"/>
                  </a:lnTo>
                  <a:lnTo>
                    <a:pt x="2834" y="47"/>
                  </a:lnTo>
                  <a:lnTo>
                    <a:pt x="2909" y="60"/>
                  </a:lnTo>
                  <a:lnTo>
                    <a:pt x="2984" y="72"/>
                  </a:lnTo>
                  <a:lnTo>
                    <a:pt x="3060" y="85"/>
                  </a:lnTo>
                  <a:lnTo>
                    <a:pt x="3137" y="101"/>
                  </a:lnTo>
                  <a:lnTo>
                    <a:pt x="3215" y="116"/>
                  </a:lnTo>
                  <a:lnTo>
                    <a:pt x="3293" y="133"/>
                  </a:lnTo>
                  <a:lnTo>
                    <a:pt x="3373" y="152"/>
                  </a:lnTo>
                  <a:close/>
                  <a:moveTo>
                    <a:pt x="9658" y="1862"/>
                  </a:moveTo>
                  <a:lnTo>
                    <a:pt x="9670" y="3256"/>
                  </a:lnTo>
                  <a:lnTo>
                    <a:pt x="8357" y="3265"/>
                  </a:lnTo>
                  <a:lnTo>
                    <a:pt x="8343" y="1594"/>
                  </a:lnTo>
                  <a:lnTo>
                    <a:pt x="8423" y="1598"/>
                  </a:lnTo>
                  <a:lnTo>
                    <a:pt x="8504" y="1601"/>
                  </a:lnTo>
                  <a:lnTo>
                    <a:pt x="8585" y="1606"/>
                  </a:lnTo>
                  <a:lnTo>
                    <a:pt x="8666" y="1611"/>
                  </a:lnTo>
                  <a:lnTo>
                    <a:pt x="8748" y="1616"/>
                  </a:lnTo>
                  <a:lnTo>
                    <a:pt x="8830" y="1621"/>
                  </a:lnTo>
                  <a:lnTo>
                    <a:pt x="8912" y="1626"/>
                  </a:lnTo>
                  <a:lnTo>
                    <a:pt x="8994" y="1631"/>
                  </a:lnTo>
                  <a:lnTo>
                    <a:pt x="9077" y="1637"/>
                  </a:lnTo>
                  <a:lnTo>
                    <a:pt x="9159" y="1642"/>
                  </a:lnTo>
                  <a:lnTo>
                    <a:pt x="9242" y="1649"/>
                  </a:lnTo>
                  <a:lnTo>
                    <a:pt x="9326" y="1655"/>
                  </a:lnTo>
                  <a:lnTo>
                    <a:pt x="9409" y="1661"/>
                  </a:lnTo>
                  <a:lnTo>
                    <a:pt x="9492" y="1668"/>
                  </a:lnTo>
                  <a:lnTo>
                    <a:pt x="9576" y="1675"/>
                  </a:lnTo>
                  <a:lnTo>
                    <a:pt x="9660" y="1681"/>
                  </a:lnTo>
                  <a:lnTo>
                    <a:pt x="9661" y="1862"/>
                  </a:lnTo>
                  <a:lnTo>
                    <a:pt x="9658" y="1862"/>
                  </a:lnTo>
                  <a:close/>
                  <a:moveTo>
                    <a:pt x="8345" y="1498"/>
                  </a:moveTo>
                  <a:lnTo>
                    <a:pt x="8341" y="862"/>
                  </a:lnTo>
                  <a:lnTo>
                    <a:pt x="7353" y="868"/>
                  </a:lnTo>
                  <a:lnTo>
                    <a:pt x="7348" y="42"/>
                  </a:lnTo>
                  <a:lnTo>
                    <a:pt x="10636" y="20"/>
                  </a:lnTo>
                  <a:lnTo>
                    <a:pt x="10642" y="846"/>
                  </a:lnTo>
                  <a:lnTo>
                    <a:pt x="9654" y="853"/>
                  </a:lnTo>
                  <a:lnTo>
                    <a:pt x="9659" y="1546"/>
                  </a:lnTo>
                  <a:lnTo>
                    <a:pt x="9576" y="1541"/>
                  </a:lnTo>
                  <a:lnTo>
                    <a:pt x="9493" y="1538"/>
                  </a:lnTo>
                  <a:lnTo>
                    <a:pt x="9411" y="1534"/>
                  </a:lnTo>
                  <a:lnTo>
                    <a:pt x="9328" y="1530"/>
                  </a:lnTo>
                  <a:lnTo>
                    <a:pt x="9246" y="1527"/>
                  </a:lnTo>
                  <a:lnTo>
                    <a:pt x="9164" y="1523"/>
                  </a:lnTo>
                  <a:lnTo>
                    <a:pt x="9081" y="1520"/>
                  </a:lnTo>
                  <a:lnTo>
                    <a:pt x="8999" y="1517"/>
                  </a:lnTo>
                  <a:lnTo>
                    <a:pt x="8917" y="1514"/>
                  </a:lnTo>
                  <a:lnTo>
                    <a:pt x="8834" y="1511"/>
                  </a:lnTo>
                  <a:lnTo>
                    <a:pt x="8753" y="1508"/>
                  </a:lnTo>
                  <a:lnTo>
                    <a:pt x="8671" y="1506"/>
                  </a:lnTo>
                  <a:lnTo>
                    <a:pt x="8590" y="1504"/>
                  </a:lnTo>
                  <a:lnTo>
                    <a:pt x="8508" y="1501"/>
                  </a:lnTo>
                  <a:lnTo>
                    <a:pt x="8427" y="1499"/>
                  </a:lnTo>
                  <a:lnTo>
                    <a:pt x="8345" y="1498"/>
                  </a:lnTo>
                  <a:close/>
                  <a:moveTo>
                    <a:pt x="4095" y="50"/>
                  </a:moveTo>
                  <a:lnTo>
                    <a:pt x="6966" y="50"/>
                  </a:lnTo>
                  <a:lnTo>
                    <a:pt x="6966" y="917"/>
                  </a:lnTo>
                  <a:lnTo>
                    <a:pt x="5357" y="917"/>
                  </a:lnTo>
                  <a:lnTo>
                    <a:pt x="5357" y="1265"/>
                  </a:lnTo>
                  <a:lnTo>
                    <a:pt x="6701" y="1265"/>
                  </a:lnTo>
                  <a:lnTo>
                    <a:pt x="6701" y="1490"/>
                  </a:lnTo>
                  <a:lnTo>
                    <a:pt x="6701" y="1543"/>
                  </a:lnTo>
                  <a:lnTo>
                    <a:pt x="6701" y="2101"/>
                  </a:lnTo>
                  <a:lnTo>
                    <a:pt x="5357" y="2101"/>
                  </a:lnTo>
                  <a:lnTo>
                    <a:pt x="5357" y="2442"/>
                  </a:lnTo>
                  <a:lnTo>
                    <a:pt x="6966" y="2442"/>
                  </a:lnTo>
                  <a:lnTo>
                    <a:pt x="6966" y="3280"/>
                  </a:lnTo>
                  <a:lnTo>
                    <a:pt x="4095" y="3280"/>
                  </a:lnTo>
                  <a:lnTo>
                    <a:pt x="4095" y="50"/>
                  </a:lnTo>
                  <a:close/>
                </a:path>
              </a:pathLst>
            </a:custGeom>
            <a:solidFill>
              <a:srgbClr val="8382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5"/>
            <p:cNvSpPr>
              <a:spLocks noEditPoints="1"/>
            </p:cNvSpPr>
            <p:nvPr/>
          </p:nvSpPr>
          <p:spPr bwMode="auto">
            <a:xfrm>
              <a:off x="8746" y="555"/>
              <a:ext cx="2233" cy="785"/>
            </a:xfrm>
            <a:custGeom>
              <a:avLst/>
              <a:gdLst>
                <a:gd name="T0" fmla="*/ 201 w 17872"/>
                <a:gd name="T1" fmla="*/ 45 h 6288"/>
                <a:gd name="T2" fmla="*/ 182 w 17872"/>
                <a:gd name="T3" fmla="*/ 46 h 6288"/>
                <a:gd name="T4" fmla="*/ 250 w 17872"/>
                <a:gd name="T5" fmla="*/ 54 h 6288"/>
                <a:gd name="T6" fmla="*/ 241 w 17872"/>
                <a:gd name="T7" fmla="*/ 74 h 6288"/>
                <a:gd name="T8" fmla="*/ 221 w 17872"/>
                <a:gd name="T9" fmla="*/ 89 h 6288"/>
                <a:gd name="T10" fmla="*/ 247 w 17872"/>
                <a:gd name="T11" fmla="*/ 82 h 6288"/>
                <a:gd name="T12" fmla="*/ 278 w 17872"/>
                <a:gd name="T13" fmla="*/ 69 h 6288"/>
                <a:gd name="T14" fmla="*/ 260 w 17872"/>
                <a:gd name="T15" fmla="*/ 52 h 6288"/>
                <a:gd name="T16" fmla="*/ 193 w 17872"/>
                <a:gd name="T17" fmla="*/ 95 h 6288"/>
                <a:gd name="T18" fmla="*/ 150 w 17872"/>
                <a:gd name="T19" fmla="*/ 89 h 6288"/>
                <a:gd name="T20" fmla="*/ 153 w 17872"/>
                <a:gd name="T21" fmla="*/ 83 h 6288"/>
                <a:gd name="T22" fmla="*/ 160 w 17872"/>
                <a:gd name="T23" fmla="*/ 82 h 6288"/>
                <a:gd name="T24" fmla="*/ 165 w 17872"/>
                <a:gd name="T25" fmla="*/ 85 h 6288"/>
                <a:gd name="T26" fmla="*/ 166 w 17872"/>
                <a:gd name="T27" fmla="*/ 92 h 6288"/>
                <a:gd name="T28" fmla="*/ 164 w 17872"/>
                <a:gd name="T29" fmla="*/ 96 h 6288"/>
                <a:gd name="T30" fmla="*/ 159 w 17872"/>
                <a:gd name="T31" fmla="*/ 98 h 6288"/>
                <a:gd name="T32" fmla="*/ 153 w 17872"/>
                <a:gd name="T33" fmla="*/ 97 h 6288"/>
                <a:gd name="T34" fmla="*/ 150 w 17872"/>
                <a:gd name="T35" fmla="*/ 93 h 6288"/>
                <a:gd name="T36" fmla="*/ 155 w 17872"/>
                <a:gd name="T37" fmla="*/ 92 h 6288"/>
                <a:gd name="T38" fmla="*/ 157 w 17872"/>
                <a:gd name="T39" fmla="*/ 94 h 6288"/>
                <a:gd name="T40" fmla="*/ 160 w 17872"/>
                <a:gd name="T41" fmla="*/ 94 h 6288"/>
                <a:gd name="T42" fmla="*/ 161 w 17872"/>
                <a:gd name="T43" fmla="*/ 89 h 6288"/>
                <a:gd name="T44" fmla="*/ 160 w 17872"/>
                <a:gd name="T45" fmla="*/ 86 h 6288"/>
                <a:gd name="T46" fmla="*/ 157 w 17872"/>
                <a:gd name="T47" fmla="*/ 86 h 6288"/>
                <a:gd name="T48" fmla="*/ 155 w 17872"/>
                <a:gd name="T49" fmla="*/ 89 h 6288"/>
                <a:gd name="T50" fmla="*/ 146 w 17872"/>
                <a:gd name="T51" fmla="*/ 84 h 6288"/>
                <a:gd name="T52" fmla="*/ 148 w 17872"/>
                <a:gd name="T53" fmla="*/ 88 h 6288"/>
                <a:gd name="T54" fmla="*/ 147 w 17872"/>
                <a:gd name="T55" fmla="*/ 95 h 6288"/>
                <a:gd name="T56" fmla="*/ 142 w 17872"/>
                <a:gd name="T57" fmla="*/ 98 h 6288"/>
                <a:gd name="T58" fmla="*/ 142 w 17872"/>
                <a:gd name="T59" fmla="*/ 94 h 6288"/>
                <a:gd name="T60" fmla="*/ 143 w 17872"/>
                <a:gd name="T61" fmla="*/ 91 h 6288"/>
                <a:gd name="T62" fmla="*/ 142 w 17872"/>
                <a:gd name="T63" fmla="*/ 86 h 6288"/>
                <a:gd name="T64" fmla="*/ 132 w 17872"/>
                <a:gd name="T65" fmla="*/ 94 h 6288"/>
                <a:gd name="T66" fmla="*/ 101 w 17872"/>
                <a:gd name="T67" fmla="*/ 85 h 6288"/>
                <a:gd name="T68" fmla="*/ 107 w 17872"/>
                <a:gd name="T69" fmla="*/ 82 h 6288"/>
                <a:gd name="T70" fmla="*/ 113 w 17872"/>
                <a:gd name="T71" fmla="*/ 83 h 6288"/>
                <a:gd name="T72" fmla="*/ 116 w 17872"/>
                <a:gd name="T73" fmla="*/ 88 h 6288"/>
                <a:gd name="T74" fmla="*/ 116 w 17872"/>
                <a:gd name="T75" fmla="*/ 94 h 6288"/>
                <a:gd name="T76" fmla="*/ 112 w 17872"/>
                <a:gd name="T77" fmla="*/ 98 h 6288"/>
                <a:gd name="T78" fmla="*/ 105 w 17872"/>
                <a:gd name="T79" fmla="*/ 97 h 6288"/>
                <a:gd name="T80" fmla="*/ 101 w 17872"/>
                <a:gd name="T81" fmla="*/ 95 h 6288"/>
                <a:gd name="T82" fmla="*/ 100 w 17872"/>
                <a:gd name="T83" fmla="*/ 90 h 6288"/>
                <a:gd name="T84" fmla="*/ 106 w 17872"/>
                <a:gd name="T85" fmla="*/ 94 h 6288"/>
                <a:gd name="T86" fmla="*/ 110 w 17872"/>
                <a:gd name="T87" fmla="*/ 94 h 6288"/>
                <a:gd name="T88" fmla="*/ 111 w 17872"/>
                <a:gd name="T89" fmla="*/ 92 h 6288"/>
                <a:gd name="T90" fmla="*/ 111 w 17872"/>
                <a:gd name="T91" fmla="*/ 87 h 6288"/>
                <a:gd name="T92" fmla="*/ 108 w 17872"/>
                <a:gd name="T93" fmla="*/ 86 h 6288"/>
                <a:gd name="T94" fmla="*/ 106 w 17872"/>
                <a:gd name="T95" fmla="*/ 87 h 6288"/>
                <a:gd name="T96" fmla="*/ 94 w 17872"/>
                <a:gd name="T97" fmla="*/ 98 h 6288"/>
                <a:gd name="T98" fmla="*/ 59 w 17872"/>
                <a:gd name="T99" fmla="*/ 79 h 6288"/>
                <a:gd name="T100" fmla="*/ 39 w 17872"/>
                <a:gd name="T101" fmla="*/ 70 h 6288"/>
                <a:gd name="T102" fmla="*/ 23 w 17872"/>
                <a:gd name="T103" fmla="*/ 48 h 6288"/>
                <a:gd name="T104" fmla="*/ 67 w 17872"/>
                <a:gd name="T105" fmla="*/ 17 h 6288"/>
                <a:gd name="T106" fmla="*/ 136 w 17872"/>
                <a:gd name="T107" fmla="*/ 4 h 6288"/>
                <a:gd name="T108" fmla="*/ 180 w 17872"/>
                <a:gd name="T109" fmla="*/ 2 h 6288"/>
                <a:gd name="T110" fmla="*/ 175 w 17872"/>
                <a:gd name="T111" fmla="*/ 0 h 6288"/>
                <a:gd name="T112" fmla="*/ 120 w 17872"/>
                <a:gd name="T113" fmla="*/ 1 h 6288"/>
                <a:gd name="T114" fmla="*/ 44 w 17872"/>
                <a:gd name="T115" fmla="*/ 16 h 6288"/>
                <a:gd name="T116" fmla="*/ 0 w 17872"/>
                <a:gd name="T117" fmla="*/ 49 h 6288"/>
                <a:gd name="T118" fmla="*/ 23 w 17872"/>
                <a:gd name="T119" fmla="*/ 75 h 6288"/>
                <a:gd name="T120" fmla="*/ 53 w 17872"/>
                <a:gd name="T121" fmla="*/ 88 h 6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872" h="6288">
                  <a:moveTo>
                    <a:pt x="15235" y="3041"/>
                  </a:moveTo>
                  <a:lnTo>
                    <a:pt x="15081" y="3026"/>
                  </a:lnTo>
                  <a:lnTo>
                    <a:pt x="14926" y="3010"/>
                  </a:lnTo>
                  <a:lnTo>
                    <a:pt x="14771" y="2995"/>
                  </a:lnTo>
                  <a:lnTo>
                    <a:pt x="14615" y="2981"/>
                  </a:lnTo>
                  <a:lnTo>
                    <a:pt x="14458" y="2968"/>
                  </a:lnTo>
                  <a:lnTo>
                    <a:pt x="14302" y="2955"/>
                  </a:lnTo>
                  <a:lnTo>
                    <a:pt x="14146" y="2942"/>
                  </a:lnTo>
                  <a:lnTo>
                    <a:pt x="13988" y="2931"/>
                  </a:lnTo>
                  <a:lnTo>
                    <a:pt x="13831" y="2920"/>
                  </a:lnTo>
                  <a:lnTo>
                    <a:pt x="13674" y="2910"/>
                  </a:lnTo>
                  <a:lnTo>
                    <a:pt x="13517" y="2901"/>
                  </a:lnTo>
                  <a:lnTo>
                    <a:pt x="13359" y="2892"/>
                  </a:lnTo>
                  <a:lnTo>
                    <a:pt x="13202" y="2884"/>
                  </a:lnTo>
                  <a:lnTo>
                    <a:pt x="13044" y="2876"/>
                  </a:lnTo>
                  <a:lnTo>
                    <a:pt x="12887" y="2869"/>
                  </a:lnTo>
                  <a:lnTo>
                    <a:pt x="12730" y="2862"/>
                  </a:lnTo>
                  <a:lnTo>
                    <a:pt x="12418" y="2851"/>
                  </a:lnTo>
                  <a:lnTo>
                    <a:pt x="12107" y="2842"/>
                  </a:lnTo>
                  <a:lnTo>
                    <a:pt x="11798" y="2836"/>
                  </a:lnTo>
                  <a:lnTo>
                    <a:pt x="11492" y="2831"/>
                  </a:lnTo>
                  <a:lnTo>
                    <a:pt x="11188" y="2828"/>
                  </a:lnTo>
                  <a:lnTo>
                    <a:pt x="10889" y="2827"/>
                  </a:lnTo>
                  <a:lnTo>
                    <a:pt x="10593" y="2828"/>
                  </a:lnTo>
                  <a:lnTo>
                    <a:pt x="10301" y="2831"/>
                  </a:lnTo>
                  <a:lnTo>
                    <a:pt x="10301" y="2884"/>
                  </a:lnTo>
                  <a:lnTo>
                    <a:pt x="10517" y="2887"/>
                  </a:lnTo>
                  <a:lnTo>
                    <a:pt x="10734" y="2891"/>
                  </a:lnTo>
                  <a:lnTo>
                    <a:pt x="10956" y="2897"/>
                  </a:lnTo>
                  <a:lnTo>
                    <a:pt x="11180" y="2904"/>
                  </a:lnTo>
                  <a:lnTo>
                    <a:pt x="11408" y="2911"/>
                  </a:lnTo>
                  <a:lnTo>
                    <a:pt x="11638" y="2920"/>
                  </a:lnTo>
                  <a:lnTo>
                    <a:pt x="11870" y="2931"/>
                  </a:lnTo>
                  <a:lnTo>
                    <a:pt x="12106" y="2944"/>
                  </a:lnTo>
                  <a:lnTo>
                    <a:pt x="12343" y="2957"/>
                  </a:lnTo>
                  <a:lnTo>
                    <a:pt x="12583" y="2971"/>
                  </a:lnTo>
                  <a:lnTo>
                    <a:pt x="12824" y="2989"/>
                  </a:lnTo>
                  <a:lnTo>
                    <a:pt x="13067" y="3007"/>
                  </a:lnTo>
                  <a:lnTo>
                    <a:pt x="13311" y="3027"/>
                  </a:lnTo>
                  <a:lnTo>
                    <a:pt x="13557" y="3049"/>
                  </a:lnTo>
                  <a:lnTo>
                    <a:pt x="13805" y="3073"/>
                  </a:lnTo>
                  <a:lnTo>
                    <a:pt x="14053" y="3099"/>
                  </a:lnTo>
                  <a:lnTo>
                    <a:pt x="14485" y="3150"/>
                  </a:lnTo>
                  <a:lnTo>
                    <a:pt x="14873" y="3206"/>
                  </a:lnTo>
                  <a:lnTo>
                    <a:pt x="15217" y="3266"/>
                  </a:lnTo>
                  <a:lnTo>
                    <a:pt x="15517" y="3329"/>
                  </a:lnTo>
                  <a:lnTo>
                    <a:pt x="15779" y="3396"/>
                  </a:lnTo>
                  <a:lnTo>
                    <a:pt x="16000" y="3466"/>
                  </a:lnTo>
                  <a:lnTo>
                    <a:pt x="16184" y="3539"/>
                  </a:lnTo>
                  <a:lnTo>
                    <a:pt x="16332" y="3613"/>
                  </a:lnTo>
                  <a:lnTo>
                    <a:pt x="16444" y="3691"/>
                  </a:lnTo>
                  <a:lnTo>
                    <a:pt x="16525" y="3770"/>
                  </a:lnTo>
                  <a:lnTo>
                    <a:pt x="16573" y="3850"/>
                  </a:lnTo>
                  <a:lnTo>
                    <a:pt x="16591" y="3932"/>
                  </a:lnTo>
                  <a:lnTo>
                    <a:pt x="16581" y="4014"/>
                  </a:lnTo>
                  <a:lnTo>
                    <a:pt x="16544" y="4098"/>
                  </a:lnTo>
                  <a:lnTo>
                    <a:pt x="16481" y="4181"/>
                  </a:lnTo>
                  <a:lnTo>
                    <a:pt x="16394" y="4264"/>
                  </a:lnTo>
                  <a:lnTo>
                    <a:pt x="16286" y="4346"/>
                  </a:lnTo>
                  <a:lnTo>
                    <a:pt x="16155" y="4429"/>
                  </a:lnTo>
                  <a:lnTo>
                    <a:pt x="16005" y="4510"/>
                  </a:lnTo>
                  <a:lnTo>
                    <a:pt x="15839" y="4590"/>
                  </a:lnTo>
                  <a:lnTo>
                    <a:pt x="15655" y="4667"/>
                  </a:lnTo>
                  <a:lnTo>
                    <a:pt x="15457" y="4743"/>
                  </a:lnTo>
                  <a:lnTo>
                    <a:pt x="15245" y="4816"/>
                  </a:lnTo>
                  <a:lnTo>
                    <a:pt x="15021" y="4887"/>
                  </a:lnTo>
                  <a:lnTo>
                    <a:pt x="14788" y="4955"/>
                  </a:lnTo>
                  <a:lnTo>
                    <a:pt x="14544" y="5021"/>
                  </a:lnTo>
                  <a:lnTo>
                    <a:pt x="14295" y="5082"/>
                  </a:lnTo>
                  <a:lnTo>
                    <a:pt x="14040" y="5138"/>
                  </a:lnTo>
                  <a:lnTo>
                    <a:pt x="13780" y="5192"/>
                  </a:lnTo>
                  <a:lnTo>
                    <a:pt x="13518" y="5239"/>
                  </a:lnTo>
                  <a:lnTo>
                    <a:pt x="13254" y="5283"/>
                  </a:lnTo>
                  <a:lnTo>
                    <a:pt x="12992" y="5322"/>
                  </a:lnTo>
                  <a:lnTo>
                    <a:pt x="13147" y="5880"/>
                  </a:lnTo>
                  <a:lnTo>
                    <a:pt x="13381" y="5841"/>
                  </a:lnTo>
                  <a:lnTo>
                    <a:pt x="13611" y="5801"/>
                  </a:lnTo>
                  <a:lnTo>
                    <a:pt x="13837" y="5759"/>
                  </a:lnTo>
                  <a:lnTo>
                    <a:pt x="14062" y="5716"/>
                  </a:lnTo>
                  <a:lnTo>
                    <a:pt x="14172" y="5693"/>
                  </a:lnTo>
                  <a:lnTo>
                    <a:pt x="14283" y="5670"/>
                  </a:lnTo>
                  <a:lnTo>
                    <a:pt x="14393" y="5647"/>
                  </a:lnTo>
                  <a:lnTo>
                    <a:pt x="14501" y="5624"/>
                  </a:lnTo>
                  <a:lnTo>
                    <a:pt x="14608" y="5599"/>
                  </a:lnTo>
                  <a:lnTo>
                    <a:pt x="14715" y="5575"/>
                  </a:lnTo>
                  <a:lnTo>
                    <a:pt x="14820" y="5550"/>
                  </a:lnTo>
                  <a:lnTo>
                    <a:pt x="14925" y="5525"/>
                  </a:lnTo>
                  <a:lnTo>
                    <a:pt x="15029" y="5499"/>
                  </a:lnTo>
                  <a:lnTo>
                    <a:pt x="15133" y="5474"/>
                  </a:lnTo>
                  <a:lnTo>
                    <a:pt x="15235" y="5447"/>
                  </a:lnTo>
                  <a:lnTo>
                    <a:pt x="15336" y="5420"/>
                  </a:lnTo>
                  <a:lnTo>
                    <a:pt x="15436" y="5394"/>
                  </a:lnTo>
                  <a:lnTo>
                    <a:pt x="15535" y="5366"/>
                  </a:lnTo>
                  <a:lnTo>
                    <a:pt x="15634" y="5338"/>
                  </a:lnTo>
                  <a:lnTo>
                    <a:pt x="15730" y="5311"/>
                  </a:lnTo>
                  <a:lnTo>
                    <a:pt x="15826" y="5283"/>
                  </a:lnTo>
                  <a:lnTo>
                    <a:pt x="15921" y="5254"/>
                  </a:lnTo>
                  <a:lnTo>
                    <a:pt x="16014" y="5225"/>
                  </a:lnTo>
                  <a:lnTo>
                    <a:pt x="16107" y="5195"/>
                  </a:lnTo>
                  <a:lnTo>
                    <a:pt x="16198" y="5166"/>
                  </a:lnTo>
                  <a:lnTo>
                    <a:pt x="16288" y="5136"/>
                  </a:lnTo>
                  <a:lnTo>
                    <a:pt x="16377" y="5106"/>
                  </a:lnTo>
                  <a:lnTo>
                    <a:pt x="16465" y="5075"/>
                  </a:lnTo>
                  <a:lnTo>
                    <a:pt x="16699" y="5003"/>
                  </a:lnTo>
                  <a:lnTo>
                    <a:pt x="16910" y="4930"/>
                  </a:lnTo>
                  <a:lnTo>
                    <a:pt x="17099" y="4854"/>
                  </a:lnTo>
                  <a:lnTo>
                    <a:pt x="17265" y="4778"/>
                  </a:lnTo>
                  <a:lnTo>
                    <a:pt x="17411" y="4703"/>
                  </a:lnTo>
                  <a:lnTo>
                    <a:pt x="17535" y="4626"/>
                  </a:lnTo>
                  <a:lnTo>
                    <a:pt x="17639" y="4549"/>
                  </a:lnTo>
                  <a:lnTo>
                    <a:pt x="17722" y="4472"/>
                  </a:lnTo>
                  <a:lnTo>
                    <a:pt x="17787" y="4394"/>
                  </a:lnTo>
                  <a:lnTo>
                    <a:pt x="17834" y="4318"/>
                  </a:lnTo>
                  <a:lnTo>
                    <a:pt x="17862" y="4241"/>
                  </a:lnTo>
                  <a:lnTo>
                    <a:pt x="17872" y="4165"/>
                  </a:lnTo>
                  <a:lnTo>
                    <a:pt x="17865" y="4090"/>
                  </a:lnTo>
                  <a:lnTo>
                    <a:pt x="17842" y="4015"/>
                  </a:lnTo>
                  <a:lnTo>
                    <a:pt x="17804" y="3942"/>
                  </a:lnTo>
                  <a:lnTo>
                    <a:pt x="17749" y="3870"/>
                  </a:lnTo>
                  <a:lnTo>
                    <a:pt x="17680" y="3800"/>
                  </a:lnTo>
                  <a:lnTo>
                    <a:pt x="17596" y="3731"/>
                  </a:lnTo>
                  <a:lnTo>
                    <a:pt x="17499" y="3663"/>
                  </a:lnTo>
                  <a:lnTo>
                    <a:pt x="17388" y="3599"/>
                  </a:lnTo>
                  <a:lnTo>
                    <a:pt x="17265" y="3536"/>
                  </a:lnTo>
                  <a:lnTo>
                    <a:pt x="17130" y="3476"/>
                  </a:lnTo>
                  <a:lnTo>
                    <a:pt x="16984" y="3418"/>
                  </a:lnTo>
                  <a:lnTo>
                    <a:pt x="16826" y="3362"/>
                  </a:lnTo>
                  <a:lnTo>
                    <a:pt x="16658" y="3310"/>
                  </a:lnTo>
                  <a:lnTo>
                    <a:pt x="16480" y="3261"/>
                  </a:lnTo>
                  <a:lnTo>
                    <a:pt x="16293" y="3216"/>
                  </a:lnTo>
                  <a:lnTo>
                    <a:pt x="16096" y="3173"/>
                  </a:lnTo>
                  <a:lnTo>
                    <a:pt x="15892" y="3135"/>
                  </a:lnTo>
                  <a:lnTo>
                    <a:pt x="15680" y="3099"/>
                  </a:lnTo>
                  <a:lnTo>
                    <a:pt x="15460" y="3068"/>
                  </a:lnTo>
                  <a:lnTo>
                    <a:pt x="15235" y="3041"/>
                  </a:lnTo>
                  <a:close/>
                  <a:moveTo>
                    <a:pt x="12389" y="6107"/>
                  </a:moveTo>
                  <a:lnTo>
                    <a:pt x="12036" y="6107"/>
                  </a:lnTo>
                  <a:lnTo>
                    <a:pt x="11987" y="6271"/>
                  </a:lnTo>
                  <a:lnTo>
                    <a:pt x="11670" y="6271"/>
                  </a:lnTo>
                  <a:lnTo>
                    <a:pt x="12047" y="5274"/>
                  </a:lnTo>
                  <a:lnTo>
                    <a:pt x="12385" y="5274"/>
                  </a:lnTo>
                  <a:lnTo>
                    <a:pt x="12762" y="6271"/>
                  </a:lnTo>
                  <a:lnTo>
                    <a:pt x="12438" y="6271"/>
                  </a:lnTo>
                  <a:lnTo>
                    <a:pt x="12389" y="6107"/>
                  </a:lnTo>
                  <a:close/>
                  <a:moveTo>
                    <a:pt x="12324" y="5890"/>
                  </a:moveTo>
                  <a:lnTo>
                    <a:pt x="12212" y="5533"/>
                  </a:lnTo>
                  <a:lnTo>
                    <a:pt x="12103" y="5890"/>
                  </a:lnTo>
                  <a:lnTo>
                    <a:pt x="12324" y="5890"/>
                  </a:lnTo>
                  <a:close/>
                  <a:moveTo>
                    <a:pt x="10663" y="5274"/>
                  </a:moveTo>
                  <a:lnTo>
                    <a:pt x="10987" y="5274"/>
                  </a:lnTo>
                  <a:lnTo>
                    <a:pt x="11212" y="5991"/>
                  </a:lnTo>
                  <a:lnTo>
                    <a:pt x="11435" y="5274"/>
                  </a:lnTo>
                  <a:lnTo>
                    <a:pt x="11750" y="5274"/>
                  </a:lnTo>
                  <a:lnTo>
                    <a:pt x="11378" y="6271"/>
                  </a:lnTo>
                  <a:lnTo>
                    <a:pt x="11042" y="6271"/>
                  </a:lnTo>
                  <a:lnTo>
                    <a:pt x="10663" y="5274"/>
                  </a:lnTo>
                  <a:close/>
                  <a:moveTo>
                    <a:pt x="9615" y="5773"/>
                  </a:moveTo>
                  <a:lnTo>
                    <a:pt x="9616" y="5743"/>
                  </a:lnTo>
                  <a:lnTo>
                    <a:pt x="9617" y="5714"/>
                  </a:lnTo>
                  <a:lnTo>
                    <a:pt x="9621" y="5685"/>
                  </a:lnTo>
                  <a:lnTo>
                    <a:pt x="9624" y="5658"/>
                  </a:lnTo>
                  <a:lnTo>
                    <a:pt x="9629" y="5630"/>
                  </a:lnTo>
                  <a:lnTo>
                    <a:pt x="9635" y="5605"/>
                  </a:lnTo>
                  <a:lnTo>
                    <a:pt x="9642" y="5580"/>
                  </a:lnTo>
                  <a:lnTo>
                    <a:pt x="9650" y="5556"/>
                  </a:lnTo>
                  <a:lnTo>
                    <a:pt x="9659" y="5533"/>
                  </a:lnTo>
                  <a:lnTo>
                    <a:pt x="9669" y="5510"/>
                  </a:lnTo>
                  <a:lnTo>
                    <a:pt x="9680" y="5488"/>
                  </a:lnTo>
                  <a:lnTo>
                    <a:pt x="9692" y="5467"/>
                  </a:lnTo>
                  <a:lnTo>
                    <a:pt x="9706" y="5447"/>
                  </a:lnTo>
                  <a:lnTo>
                    <a:pt x="9720" y="5428"/>
                  </a:lnTo>
                  <a:lnTo>
                    <a:pt x="9736" y="5411"/>
                  </a:lnTo>
                  <a:lnTo>
                    <a:pt x="9753" y="5393"/>
                  </a:lnTo>
                  <a:lnTo>
                    <a:pt x="9770" y="5376"/>
                  </a:lnTo>
                  <a:lnTo>
                    <a:pt x="9788" y="5361"/>
                  </a:lnTo>
                  <a:lnTo>
                    <a:pt x="9807" y="5346"/>
                  </a:lnTo>
                  <a:lnTo>
                    <a:pt x="9827" y="5334"/>
                  </a:lnTo>
                  <a:lnTo>
                    <a:pt x="9849" y="5322"/>
                  </a:lnTo>
                  <a:lnTo>
                    <a:pt x="9870" y="5309"/>
                  </a:lnTo>
                  <a:lnTo>
                    <a:pt x="9893" y="5299"/>
                  </a:lnTo>
                  <a:lnTo>
                    <a:pt x="9917" y="5291"/>
                  </a:lnTo>
                  <a:lnTo>
                    <a:pt x="9940" y="5283"/>
                  </a:lnTo>
                  <a:lnTo>
                    <a:pt x="9966" y="5276"/>
                  </a:lnTo>
                  <a:lnTo>
                    <a:pt x="9992" y="5271"/>
                  </a:lnTo>
                  <a:lnTo>
                    <a:pt x="10018" y="5265"/>
                  </a:lnTo>
                  <a:lnTo>
                    <a:pt x="10046" y="5262"/>
                  </a:lnTo>
                  <a:lnTo>
                    <a:pt x="10074" y="5259"/>
                  </a:lnTo>
                  <a:lnTo>
                    <a:pt x="10103" y="5257"/>
                  </a:lnTo>
                  <a:lnTo>
                    <a:pt x="10133" y="5257"/>
                  </a:lnTo>
                  <a:lnTo>
                    <a:pt x="10165" y="5257"/>
                  </a:lnTo>
                  <a:lnTo>
                    <a:pt x="10195" y="5259"/>
                  </a:lnTo>
                  <a:lnTo>
                    <a:pt x="10224" y="5262"/>
                  </a:lnTo>
                  <a:lnTo>
                    <a:pt x="10252" y="5265"/>
                  </a:lnTo>
                  <a:lnTo>
                    <a:pt x="10279" y="5269"/>
                  </a:lnTo>
                  <a:lnTo>
                    <a:pt x="10305" y="5276"/>
                  </a:lnTo>
                  <a:lnTo>
                    <a:pt x="10331" y="5283"/>
                  </a:lnTo>
                  <a:lnTo>
                    <a:pt x="10356" y="5291"/>
                  </a:lnTo>
                  <a:lnTo>
                    <a:pt x="10379" y="5299"/>
                  </a:lnTo>
                  <a:lnTo>
                    <a:pt x="10402" y="5309"/>
                  </a:lnTo>
                  <a:lnTo>
                    <a:pt x="10424" y="5321"/>
                  </a:lnTo>
                  <a:lnTo>
                    <a:pt x="10445" y="5332"/>
                  </a:lnTo>
                  <a:lnTo>
                    <a:pt x="10465" y="5345"/>
                  </a:lnTo>
                  <a:lnTo>
                    <a:pt x="10484" y="5359"/>
                  </a:lnTo>
                  <a:lnTo>
                    <a:pt x="10502" y="5374"/>
                  </a:lnTo>
                  <a:lnTo>
                    <a:pt x="10520" y="5391"/>
                  </a:lnTo>
                  <a:lnTo>
                    <a:pt x="10536" y="5407"/>
                  </a:lnTo>
                  <a:lnTo>
                    <a:pt x="10551" y="5426"/>
                  </a:lnTo>
                  <a:lnTo>
                    <a:pt x="10566" y="5445"/>
                  </a:lnTo>
                  <a:lnTo>
                    <a:pt x="10579" y="5464"/>
                  </a:lnTo>
                  <a:lnTo>
                    <a:pt x="10591" y="5485"/>
                  </a:lnTo>
                  <a:lnTo>
                    <a:pt x="10603" y="5506"/>
                  </a:lnTo>
                  <a:lnTo>
                    <a:pt x="10613" y="5528"/>
                  </a:lnTo>
                  <a:lnTo>
                    <a:pt x="10622" y="5550"/>
                  </a:lnTo>
                  <a:lnTo>
                    <a:pt x="10629" y="5575"/>
                  </a:lnTo>
                  <a:lnTo>
                    <a:pt x="10636" y="5599"/>
                  </a:lnTo>
                  <a:lnTo>
                    <a:pt x="10642" y="5625"/>
                  </a:lnTo>
                  <a:lnTo>
                    <a:pt x="10646" y="5652"/>
                  </a:lnTo>
                  <a:lnTo>
                    <a:pt x="10651" y="5678"/>
                  </a:lnTo>
                  <a:lnTo>
                    <a:pt x="10653" y="5706"/>
                  </a:lnTo>
                  <a:lnTo>
                    <a:pt x="10654" y="5735"/>
                  </a:lnTo>
                  <a:lnTo>
                    <a:pt x="10655" y="5765"/>
                  </a:lnTo>
                  <a:lnTo>
                    <a:pt x="10654" y="5808"/>
                  </a:lnTo>
                  <a:lnTo>
                    <a:pt x="10652" y="5848"/>
                  </a:lnTo>
                  <a:lnTo>
                    <a:pt x="10646" y="5887"/>
                  </a:lnTo>
                  <a:lnTo>
                    <a:pt x="10641" y="5924"/>
                  </a:lnTo>
                  <a:lnTo>
                    <a:pt x="10636" y="5941"/>
                  </a:lnTo>
                  <a:lnTo>
                    <a:pt x="10632" y="5959"/>
                  </a:lnTo>
                  <a:lnTo>
                    <a:pt x="10627" y="5976"/>
                  </a:lnTo>
                  <a:lnTo>
                    <a:pt x="10622" y="5991"/>
                  </a:lnTo>
                  <a:lnTo>
                    <a:pt x="10616" y="6007"/>
                  </a:lnTo>
                  <a:lnTo>
                    <a:pt x="10609" y="6023"/>
                  </a:lnTo>
                  <a:lnTo>
                    <a:pt x="10603" y="6037"/>
                  </a:lnTo>
                  <a:lnTo>
                    <a:pt x="10596" y="6051"/>
                  </a:lnTo>
                  <a:lnTo>
                    <a:pt x="10580" y="6079"/>
                  </a:lnTo>
                  <a:lnTo>
                    <a:pt x="10562" y="6105"/>
                  </a:lnTo>
                  <a:lnTo>
                    <a:pt x="10553" y="6117"/>
                  </a:lnTo>
                  <a:lnTo>
                    <a:pt x="10543" y="6128"/>
                  </a:lnTo>
                  <a:lnTo>
                    <a:pt x="10533" y="6140"/>
                  </a:lnTo>
                  <a:lnTo>
                    <a:pt x="10523" y="6151"/>
                  </a:lnTo>
                  <a:lnTo>
                    <a:pt x="10512" y="6161"/>
                  </a:lnTo>
                  <a:lnTo>
                    <a:pt x="10501" y="6172"/>
                  </a:lnTo>
                  <a:lnTo>
                    <a:pt x="10490" y="6182"/>
                  </a:lnTo>
                  <a:lnTo>
                    <a:pt x="10477" y="6191"/>
                  </a:lnTo>
                  <a:lnTo>
                    <a:pt x="10452" y="6209"/>
                  </a:lnTo>
                  <a:lnTo>
                    <a:pt x="10425" y="6226"/>
                  </a:lnTo>
                  <a:lnTo>
                    <a:pt x="10410" y="6234"/>
                  </a:lnTo>
                  <a:lnTo>
                    <a:pt x="10396" y="6240"/>
                  </a:lnTo>
                  <a:lnTo>
                    <a:pt x="10380" y="6247"/>
                  </a:lnTo>
                  <a:lnTo>
                    <a:pt x="10366" y="6254"/>
                  </a:lnTo>
                  <a:lnTo>
                    <a:pt x="10349" y="6259"/>
                  </a:lnTo>
                  <a:lnTo>
                    <a:pt x="10333" y="6264"/>
                  </a:lnTo>
                  <a:lnTo>
                    <a:pt x="10317" y="6268"/>
                  </a:lnTo>
                  <a:lnTo>
                    <a:pt x="10299" y="6272"/>
                  </a:lnTo>
                  <a:lnTo>
                    <a:pt x="10263" y="6279"/>
                  </a:lnTo>
                  <a:lnTo>
                    <a:pt x="10226" y="6285"/>
                  </a:lnTo>
                  <a:lnTo>
                    <a:pt x="10187" y="6287"/>
                  </a:lnTo>
                  <a:lnTo>
                    <a:pt x="10146" y="6288"/>
                  </a:lnTo>
                  <a:lnTo>
                    <a:pt x="10104" y="6287"/>
                  </a:lnTo>
                  <a:lnTo>
                    <a:pt x="10065" y="6285"/>
                  </a:lnTo>
                  <a:lnTo>
                    <a:pt x="10027" y="6280"/>
                  </a:lnTo>
                  <a:lnTo>
                    <a:pt x="9990" y="6275"/>
                  </a:lnTo>
                  <a:lnTo>
                    <a:pt x="9957" y="6267"/>
                  </a:lnTo>
                  <a:lnTo>
                    <a:pt x="9925" y="6258"/>
                  </a:lnTo>
                  <a:lnTo>
                    <a:pt x="9909" y="6252"/>
                  </a:lnTo>
                  <a:lnTo>
                    <a:pt x="9893" y="6247"/>
                  </a:lnTo>
                  <a:lnTo>
                    <a:pt x="9879" y="6241"/>
                  </a:lnTo>
                  <a:lnTo>
                    <a:pt x="9865" y="6235"/>
                  </a:lnTo>
                  <a:lnTo>
                    <a:pt x="9851" y="6227"/>
                  </a:lnTo>
                  <a:lnTo>
                    <a:pt x="9837" y="6220"/>
                  </a:lnTo>
                  <a:lnTo>
                    <a:pt x="9825" y="6212"/>
                  </a:lnTo>
                  <a:lnTo>
                    <a:pt x="9812" y="6204"/>
                  </a:lnTo>
                  <a:lnTo>
                    <a:pt x="9799" y="6195"/>
                  </a:lnTo>
                  <a:lnTo>
                    <a:pt x="9787" y="6185"/>
                  </a:lnTo>
                  <a:lnTo>
                    <a:pt x="9776" y="6175"/>
                  </a:lnTo>
                  <a:lnTo>
                    <a:pt x="9765" y="6165"/>
                  </a:lnTo>
                  <a:lnTo>
                    <a:pt x="9754" y="6154"/>
                  </a:lnTo>
                  <a:lnTo>
                    <a:pt x="9742" y="6142"/>
                  </a:lnTo>
                  <a:lnTo>
                    <a:pt x="9732" y="6130"/>
                  </a:lnTo>
                  <a:lnTo>
                    <a:pt x="9722" y="6118"/>
                  </a:lnTo>
                  <a:lnTo>
                    <a:pt x="9702" y="6093"/>
                  </a:lnTo>
                  <a:lnTo>
                    <a:pt x="9684" y="6064"/>
                  </a:lnTo>
                  <a:lnTo>
                    <a:pt x="9677" y="6049"/>
                  </a:lnTo>
                  <a:lnTo>
                    <a:pt x="9669" y="6034"/>
                  </a:lnTo>
                  <a:lnTo>
                    <a:pt x="9661" y="6018"/>
                  </a:lnTo>
                  <a:lnTo>
                    <a:pt x="9654" y="6003"/>
                  </a:lnTo>
                  <a:lnTo>
                    <a:pt x="9649" y="5986"/>
                  </a:lnTo>
                  <a:lnTo>
                    <a:pt x="9643" y="5969"/>
                  </a:lnTo>
                  <a:lnTo>
                    <a:pt x="9637" y="5951"/>
                  </a:lnTo>
                  <a:lnTo>
                    <a:pt x="9633" y="5934"/>
                  </a:lnTo>
                  <a:lnTo>
                    <a:pt x="9629" y="5915"/>
                  </a:lnTo>
                  <a:lnTo>
                    <a:pt x="9625" y="5896"/>
                  </a:lnTo>
                  <a:lnTo>
                    <a:pt x="9622" y="5877"/>
                  </a:lnTo>
                  <a:lnTo>
                    <a:pt x="9620" y="5857"/>
                  </a:lnTo>
                  <a:lnTo>
                    <a:pt x="9618" y="5837"/>
                  </a:lnTo>
                  <a:lnTo>
                    <a:pt x="9616" y="5816"/>
                  </a:lnTo>
                  <a:lnTo>
                    <a:pt x="9616" y="5795"/>
                  </a:lnTo>
                  <a:lnTo>
                    <a:pt x="9615" y="5773"/>
                  </a:lnTo>
                  <a:close/>
                  <a:moveTo>
                    <a:pt x="9926" y="5775"/>
                  </a:moveTo>
                  <a:lnTo>
                    <a:pt x="9927" y="5810"/>
                  </a:lnTo>
                  <a:lnTo>
                    <a:pt x="9929" y="5845"/>
                  </a:lnTo>
                  <a:lnTo>
                    <a:pt x="9933" y="5876"/>
                  </a:lnTo>
                  <a:lnTo>
                    <a:pt x="9940" y="5904"/>
                  </a:lnTo>
                  <a:lnTo>
                    <a:pt x="9944" y="5917"/>
                  </a:lnTo>
                  <a:lnTo>
                    <a:pt x="9948" y="5930"/>
                  </a:lnTo>
                  <a:lnTo>
                    <a:pt x="9952" y="5941"/>
                  </a:lnTo>
                  <a:lnTo>
                    <a:pt x="9957" y="5954"/>
                  </a:lnTo>
                  <a:lnTo>
                    <a:pt x="9963" y="5964"/>
                  </a:lnTo>
                  <a:lnTo>
                    <a:pt x="9969" y="5974"/>
                  </a:lnTo>
                  <a:lnTo>
                    <a:pt x="9975" y="5983"/>
                  </a:lnTo>
                  <a:lnTo>
                    <a:pt x="9982" y="5991"/>
                  </a:lnTo>
                  <a:lnTo>
                    <a:pt x="9989" y="5999"/>
                  </a:lnTo>
                  <a:lnTo>
                    <a:pt x="9997" y="6007"/>
                  </a:lnTo>
                  <a:lnTo>
                    <a:pt x="10005" y="6014"/>
                  </a:lnTo>
                  <a:lnTo>
                    <a:pt x="10013" y="6020"/>
                  </a:lnTo>
                  <a:lnTo>
                    <a:pt x="10022" y="6026"/>
                  </a:lnTo>
                  <a:lnTo>
                    <a:pt x="10030" y="6031"/>
                  </a:lnTo>
                  <a:lnTo>
                    <a:pt x="10040" y="6037"/>
                  </a:lnTo>
                  <a:lnTo>
                    <a:pt x="10049" y="6041"/>
                  </a:lnTo>
                  <a:lnTo>
                    <a:pt x="10059" y="6045"/>
                  </a:lnTo>
                  <a:lnTo>
                    <a:pt x="10069" y="6048"/>
                  </a:lnTo>
                  <a:lnTo>
                    <a:pt x="10079" y="6051"/>
                  </a:lnTo>
                  <a:lnTo>
                    <a:pt x="10090" y="6054"/>
                  </a:lnTo>
                  <a:lnTo>
                    <a:pt x="10112" y="6056"/>
                  </a:lnTo>
                  <a:lnTo>
                    <a:pt x="10136" y="6057"/>
                  </a:lnTo>
                  <a:lnTo>
                    <a:pt x="10160" y="6057"/>
                  </a:lnTo>
                  <a:lnTo>
                    <a:pt x="10183" y="6054"/>
                  </a:lnTo>
                  <a:lnTo>
                    <a:pt x="10194" y="6051"/>
                  </a:lnTo>
                  <a:lnTo>
                    <a:pt x="10204" y="6048"/>
                  </a:lnTo>
                  <a:lnTo>
                    <a:pt x="10214" y="6045"/>
                  </a:lnTo>
                  <a:lnTo>
                    <a:pt x="10224" y="6041"/>
                  </a:lnTo>
                  <a:lnTo>
                    <a:pt x="10234" y="6037"/>
                  </a:lnTo>
                  <a:lnTo>
                    <a:pt x="10243" y="6033"/>
                  </a:lnTo>
                  <a:lnTo>
                    <a:pt x="10252" y="6027"/>
                  </a:lnTo>
                  <a:lnTo>
                    <a:pt x="10260" y="6021"/>
                  </a:lnTo>
                  <a:lnTo>
                    <a:pt x="10269" y="6015"/>
                  </a:lnTo>
                  <a:lnTo>
                    <a:pt x="10276" y="6008"/>
                  </a:lnTo>
                  <a:lnTo>
                    <a:pt x="10283" y="6000"/>
                  </a:lnTo>
                  <a:lnTo>
                    <a:pt x="10290" y="5993"/>
                  </a:lnTo>
                  <a:lnTo>
                    <a:pt x="10297" y="5985"/>
                  </a:lnTo>
                  <a:lnTo>
                    <a:pt x="10303" y="5975"/>
                  </a:lnTo>
                  <a:lnTo>
                    <a:pt x="10309" y="5965"/>
                  </a:lnTo>
                  <a:lnTo>
                    <a:pt x="10314" y="5954"/>
                  </a:lnTo>
                  <a:lnTo>
                    <a:pt x="10319" y="5943"/>
                  </a:lnTo>
                  <a:lnTo>
                    <a:pt x="10323" y="5930"/>
                  </a:lnTo>
                  <a:lnTo>
                    <a:pt x="10328" y="5917"/>
                  </a:lnTo>
                  <a:lnTo>
                    <a:pt x="10331" y="5903"/>
                  </a:lnTo>
                  <a:lnTo>
                    <a:pt x="10338" y="5871"/>
                  </a:lnTo>
                  <a:lnTo>
                    <a:pt x="10341" y="5838"/>
                  </a:lnTo>
                  <a:lnTo>
                    <a:pt x="10345" y="5801"/>
                  </a:lnTo>
                  <a:lnTo>
                    <a:pt x="10345" y="5760"/>
                  </a:lnTo>
                  <a:lnTo>
                    <a:pt x="10345" y="5727"/>
                  </a:lnTo>
                  <a:lnTo>
                    <a:pt x="10341" y="5695"/>
                  </a:lnTo>
                  <a:lnTo>
                    <a:pt x="10337" y="5666"/>
                  </a:lnTo>
                  <a:lnTo>
                    <a:pt x="10331" y="5639"/>
                  </a:lnTo>
                  <a:lnTo>
                    <a:pt x="10327" y="5626"/>
                  </a:lnTo>
                  <a:lnTo>
                    <a:pt x="10322" y="5615"/>
                  </a:lnTo>
                  <a:lnTo>
                    <a:pt x="10318" y="5603"/>
                  </a:lnTo>
                  <a:lnTo>
                    <a:pt x="10313" y="5593"/>
                  </a:lnTo>
                  <a:lnTo>
                    <a:pt x="10308" y="5582"/>
                  </a:lnTo>
                  <a:lnTo>
                    <a:pt x="10301" y="5573"/>
                  </a:lnTo>
                  <a:lnTo>
                    <a:pt x="10294" y="5564"/>
                  </a:lnTo>
                  <a:lnTo>
                    <a:pt x="10288" y="5555"/>
                  </a:lnTo>
                  <a:lnTo>
                    <a:pt x="10281" y="5547"/>
                  </a:lnTo>
                  <a:lnTo>
                    <a:pt x="10273" y="5539"/>
                  </a:lnTo>
                  <a:lnTo>
                    <a:pt x="10265" y="5533"/>
                  </a:lnTo>
                  <a:lnTo>
                    <a:pt x="10256" y="5527"/>
                  </a:lnTo>
                  <a:lnTo>
                    <a:pt x="10248" y="5520"/>
                  </a:lnTo>
                  <a:lnTo>
                    <a:pt x="10240" y="5516"/>
                  </a:lnTo>
                  <a:lnTo>
                    <a:pt x="10231" y="5510"/>
                  </a:lnTo>
                  <a:lnTo>
                    <a:pt x="10221" y="5506"/>
                  </a:lnTo>
                  <a:lnTo>
                    <a:pt x="10210" y="5503"/>
                  </a:lnTo>
                  <a:lnTo>
                    <a:pt x="10200" y="5499"/>
                  </a:lnTo>
                  <a:lnTo>
                    <a:pt x="10190" y="5496"/>
                  </a:lnTo>
                  <a:lnTo>
                    <a:pt x="10179" y="5494"/>
                  </a:lnTo>
                  <a:lnTo>
                    <a:pt x="10157" y="5492"/>
                  </a:lnTo>
                  <a:lnTo>
                    <a:pt x="10132" y="5490"/>
                  </a:lnTo>
                  <a:lnTo>
                    <a:pt x="10110" y="5492"/>
                  </a:lnTo>
                  <a:lnTo>
                    <a:pt x="10089" y="5494"/>
                  </a:lnTo>
                  <a:lnTo>
                    <a:pt x="10078" y="5497"/>
                  </a:lnTo>
                  <a:lnTo>
                    <a:pt x="10068" y="5499"/>
                  </a:lnTo>
                  <a:lnTo>
                    <a:pt x="10057" y="5503"/>
                  </a:lnTo>
                  <a:lnTo>
                    <a:pt x="10049" y="5507"/>
                  </a:lnTo>
                  <a:lnTo>
                    <a:pt x="10040" y="5510"/>
                  </a:lnTo>
                  <a:lnTo>
                    <a:pt x="10031" y="5516"/>
                  </a:lnTo>
                  <a:lnTo>
                    <a:pt x="10022" y="5522"/>
                  </a:lnTo>
                  <a:lnTo>
                    <a:pt x="10013" y="5527"/>
                  </a:lnTo>
                  <a:lnTo>
                    <a:pt x="10005" y="5534"/>
                  </a:lnTo>
                  <a:lnTo>
                    <a:pt x="9997" y="5540"/>
                  </a:lnTo>
                  <a:lnTo>
                    <a:pt x="9989" y="5548"/>
                  </a:lnTo>
                  <a:lnTo>
                    <a:pt x="9983" y="5556"/>
                  </a:lnTo>
                  <a:lnTo>
                    <a:pt x="9976" y="5565"/>
                  </a:lnTo>
                  <a:lnTo>
                    <a:pt x="9969" y="5574"/>
                  </a:lnTo>
                  <a:lnTo>
                    <a:pt x="9964" y="5584"/>
                  </a:lnTo>
                  <a:lnTo>
                    <a:pt x="9958" y="5595"/>
                  </a:lnTo>
                  <a:lnTo>
                    <a:pt x="9952" y="5606"/>
                  </a:lnTo>
                  <a:lnTo>
                    <a:pt x="9948" y="5618"/>
                  </a:lnTo>
                  <a:lnTo>
                    <a:pt x="9944" y="5630"/>
                  </a:lnTo>
                  <a:lnTo>
                    <a:pt x="9940" y="5644"/>
                  </a:lnTo>
                  <a:lnTo>
                    <a:pt x="9933" y="5673"/>
                  </a:lnTo>
                  <a:lnTo>
                    <a:pt x="9929" y="5704"/>
                  </a:lnTo>
                  <a:lnTo>
                    <a:pt x="9927" y="5738"/>
                  </a:lnTo>
                  <a:lnTo>
                    <a:pt x="9926" y="5775"/>
                  </a:lnTo>
                  <a:close/>
                  <a:moveTo>
                    <a:pt x="8569" y="5274"/>
                  </a:moveTo>
                  <a:lnTo>
                    <a:pt x="9030" y="5274"/>
                  </a:lnTo>
                  <a:lnTo>
                    <a:pt x="9062" y="5274"/>
                  </a:lnTo>
                  <a:lnTo>
                    <a:pt x="9095" y="5276"/>
                  </a:lnTo>
                  <a:lnTo>
                    <a:pt x="9124" y="5279"/>
                  </a:lnTo>
                  <a:lnTo>
                    <a:pt x="9153" y="5283"/>
                  </a:lnTo>
                  <a:lnTo>
                    <a:pt x="9180" y="5288"/>
                  </a:lnTo>
                  <a:lnTo>
                    <a:pt x="9204" y="5295"/>
                  </a:lnTo>
                  <a:lnTo>
                    <a:pt x="9228" y="5302"/>
                  </a:lnTo>
                  <a:lnTo>
                    <a:pt x="9250" y="5311"/>
                  </a:lnTo>
                  <a:lnTo>
                    <a:pt x="9270" y="5321"/>
                  </a:lnTo>
                  <a:lnTo>
                    <a:pt x="9289" y="5331"/>
                  </a:lnTo>
                  <a:lnTo>
                    <a:pt x="9308" y="5343"/>
                  </a:lnTo>
                  <a:lnTo>
                    <a:pt x="9326" y="5355"/>
                  </a:lnTo>
                  <a:lnTo>
                    <a:pt x="9343" y="5369"/>
                  </a:lnTo>
                  <a:lnTo>
                    <a:pt x="9358" y="5384"/>
                  </a:lnTo>
                  <a:lnTo>
                    <a:pt x="9374" y="5399"/>
                  </a:lnTo>
                  <a:lnTo>
                    <a:pt x="9388" y="5416"/>
                  </a:lnTo>
                  <a:lnTo>
                    <a:pt x="9401" y="5434"/>
                  </a:lnTo>
                  <a:lnTo>
                    <a:pt x="9413" y="5452"/>
                  </a:lnTo>
                  <a:lnTo>
                    <a:pt x="9424" y="5470"/>
                  </a:lnTo>
                  <a:lnTo>
                    <a:pt x="9435" y="5490"/>
                  </a:lnTo>
                  <a:lnTo>
                    <a:pt x="9444" y="5510"/>
                  </a:lnTo>
                  <a:lnTo>
                    <a:pt x="9453" y="5532"/>
                  </a:lnTo>
                  <a:lnTo>
                    <a:pt x="9461" y="5554"/>
                  </a:lnTo>
                  <a:lnTo>
                    <a:pt x="9468" y="5576"/>
                  </a:lnTo>
                  <a:lnTo>
                    <a:pt x="9473" y="5599"/>
                  </a:lnTo>
                  <a:lnTo>
                    <a:pt x="9478" y="5623"/>
                  </a:lnTo>
                  <a:lnTo>
                    <a:pt x="9482" y="5646"/>
                  </a:lnTo>
                  <a:lnTo>
                    <a:pt x="9486" y="5669"/>
                  </a:lnTo>
                  <a:lnTo>
                    <a:pt x="9489" y="5694"/>
                  </a:lnTo>
                  <a:lnTo>
                    <a:pt x="9490" y="5718"/>
                  </a:lnTo>
                  <a:lnTo>
                    <a:pt x="9491" y="5744"/>
                  </a:lnTo>
                  <a:lnTo>
                    <a:pt x="9492" y="5769"/>
                  </a:lnTo>
                  <a:lnTo>
                    <a:pt x="9491" y="5808"/>
                  </a:lnTo>
                  <a:lnTo>
                    <a:pt x="9490" y="5845"/>
                  </a:lnTo>
                  <a:lnTo>
                    <a:pt x="9487" y="5879"/>
                  </a:lnTo>
                  <a:lnTo>
                    <a:pt x="9482" y="5911"/>
                  </a:lnTo>
                  <a:lnTo>
                    <a:pt x="9478" y="5940"/>
                  </a:lnTo>
                  <a:lnTo>
                    <a:pt x="9471" y="5968"/>
                  </a:lnTo>
                  <a:lnTo>
                    <a:pt x="9464" y="5994"/>
                  </a:lnTo>
                  <a:lnTo>
                    <a:pt x="9455" y="6017"/>
                  </a:lnTo>
                  <a:lnTo>
                    <a:pt x="9445" y="6039"/>
                  </a:lnTo>
                  <a:lnTo>
                    <a:pt x="9435" y="6059"/>
                  </a:lnTo>
                  <a:lnTo>
                    <a:pt x="9424" y="6079"/>
                  </a:lnTo>
                  <a:lnTo>
                    <a:pt x="9412" y="6098"/>
                  </a:lnTo>
                  <a:lnTo>
                    <a:pt x="9398" y="6116"/>
                  </a:lnTo>
                  <a:lnTo>
                    <a:pt x="9384" y="6134"/>
                  </a:lnTo>
                  <a:lnTo>
                    <a:pt x="9369" y="6149"/>
                  </a:lnTo>
                  <a:lnTo>
                    <a:pt x="9354" y="6165"/>
                  </a:lnTo>
                  <a:lnTo>
                    <a:pt x="9337" y="6179"/>
                  </a:lnTo>
                  <a:lnTo>
                    <a:pt x="9320" y="6191"/>
                  </a:lnTo>
                  <a:lnTo>
                    <a:pt x="9303" y="6204"/>
                  </a:lnTo>
                  <a:lnTo>
                    <a:pt x="9287" y="6214"/>
                  </a:lnTo>
                  <a:lnTo>
                    <a:pt x="9269" y="6224"/>
                  </a:lnTo>
                  <a:lnTo>
                    <a:pt x="9251" y="6231"/>
                  </a:lnTo>
                  <a:lnTo>
                    <a:pt x="9233" y="6238"/>
                  </a:lnTo>
                  <a:lnTo>
                    <a:pt x="9214" y="6244"/>
                  </a:lnTo>
                  <a:lnTo>
                    <a:pt x="9188" y="6250"/>
                  </a:lnTo>
                  <a:lnTo>
                    <a:pt x="9164" y="6256"/>
                  </a:lnTo>
                  <a:lnTo>
                    <a:pt x="9140" y="6260"/>
                  </a:lnTo>
                  <a:lnTo>
                    <a:pt x="9117" y="6265"/>
                  </a:lnTo>
                  <a:lnTo>
                    <a:pt x="9095" y="6267"/>
                  </a:lnTo>
                  <a:lnTo>
                    <a:pt x="9072" y="6269"/>
                  </a:lnTo>
                  <a:lnTo>
                    <a:pt x="9050" y="6270"/>
                  </a:lnTo>
                  <a:lnTo>
                    <a:pt x="9030" y="6271"/>
                  </a:lnTo>
                  <a:lnTo>
                    <a:pt x="8569" y="6271"/>
                  </a:lnTo>
                  <a:lnTo>
                    <a:pt x="8569" y="5274"/>
                  </a:lnTo>
                  <a:close/>
                  <a:moveTo>
                    <a:pt x="8879" y="5499"/>
                  </a:moveTo>
                  <a:lnTo>
                    <a:pt x="8879" y="6045"/>
                  </a:lnTo>
                  <a:lnTo>
                    <a:pt x="8955" y="6045"/>
                  </a:lnTo>
                  <a:lnTo>
                    <a:pt x="8978" y="6044"/>
                  </a:lnTo>
                  <a:lnTo>
                    <a:pt x="9000" y="6044"/>
                  </a:lnTo>
                  <a:lnTo>
                    <a:pt x="9020" y="6041"/>
                  </a:lnTo>
                  <a:lnTo>
                    <a:pt x="9038" y="6039"/>
                  </a:lnTo>
                  <a:lnTo>
                    <a:pt x="9054" y="6036"/>
                  </a:lnTo>
                  <a:lnTo>
                    <a:pt x="9069" y="6033"/>
                  </a:lnTo>
                  <a:lnTo>
                    <a:pt x="9082" y="6028"/>
                  </a:lnTo>
                  <a:lnTo>
                    <a:pt x="9093" y="6024"/>
                  </a:lnTo>
                  <a:lnTo>
                    <a:pt x="9102" y="6017"/>
                  </a:lnTo>
                  <a:lnTo>
                    <a:pt x="9112" y="6010"/>
                  </a:lnTo>
                  <a:lnTo>
                    <a:pt x="9121" y="6003"/>
                  </a:lnTo>
                  <a:lnTo>
                    <a:pt x="9129" y="5994"/>
                  </a:lnTo>
                  <a:lnTo>
                    <a:pt x="9137" y="5984"/>
                  </a:lnTo>
                  <a:lnTo>
                    <a:pt x="9145" y="5973"/>
                  </a:lnTo>
                  <a:lnTo>
                    <a:pt x="9152" y="5961"/>
                  </a:lnTo>
                  <a:lnTo>
                    <a:pt x="9157" y="5948"/>
                  </a:lnTo>
                  <a:lnTo>
                    <a:pt x="9163" y="5934"/>
                  </a:lnTo>
                  <a:lnTo>
                    <a:pt x="9167" y="5917"/>
                  </a:lnTo>
                  <a:lnTo>
                    <a:pt x="9172" y="5899"/>
                  </a:lnTo>
                  <a:lnTo>
                    <a:pt x="9175" y="5878"/>
                  </a:lnTo>
                  <a:lnTo>
                    <a:pt x="9177" y="5856"/>
                  </a:lnTo>
                  <a:lnTo>
                    <a:pt x="9180" y="5830"/>
                  </a:lnTo>
                  <a:lnTo>
                    <a:pt x="9181" y="5804"/>
                  </a:lnTo>
                  <a:lnTo>
                    <a:pt x="9181" y="5775"/>
                  </a:lnTo>
                  <a:lnTo>
                    <a:pt x="9180" y="5737"/>
                  </a:lnTo>
                  <a:lnTo>
                    <a:pt x="9177" y="5703"/>
                  </a:lnTo>
                  <a:lnTo>
                    <a:pt x="9173" y="5670"/>
                  </a:lnTo>
                  <a:lnTo>
                    <a:pt x="9167" y="5642"/>
                  </a:lnTo>
                  <a:lnTo>
                    <a:pt x="9164" y="5628"/>
                  </a:lnTo>
                  <a:lnTo>
                    <a:pt x="9161" y="5616"/>
                  </a:lnTo>
                  <a:lnTo>
                    <a:pt x="9156" y="5605"/>
                  </a:lnTo>
                  <a:lnTo>
                    <a:pt x="9152" y="5594"/>
                  </a:lnTo>
                  <a:lnTo>
                    <a:pt x="9146" y="5584"/>
                  </a:lnTo>
                  <a:lnTo>
                    <a:pt x="9140" y="5575"/>
                  </a:lnTo>
                  <a:lnTo>
                    <a:pt x="9135" y="5566"/>
                  </a:lnTo>
                  <a:lnTo>
                    <a:pt x="9129" y="5558"/>
                  </a:lnTo>
                  <a:lnTo>
                    <a:pt x="9121" y="5552"/>
                  </a:lnTo>
                  <a:lnTo>
                    <a:pt x="9115" y="5545"/>
                  </a:lnTo>
                  <a:lnTo>
                    <a:pt x="9107" y="5538"/>
                  </a:lnTo>
                  <a:lnTo>
                    <a:pt x="9098" y="5533"/>
                  </a:lnTo>
                  <a:lnTo>
                    <a:pt x="9089" y="5527"/>
                  </a:lnTo>
                  <a:lnTo>
                    <a:pt x="9080" y="5523"/>
                  </a:lnTo>
                  <a:lnTo>
                    <a:pt x="9070" y="5518"/>
                  </a:lnTo>
                  <a:lnTo>
                    <a:pt x="9060" y="5514"/>
                  </a:lnTo>
                  <a:lnTo>
                    <a:pt x="9049" y="5510"/>
                  </a:lnTo>
                  <a:lnTo>
                    <a:pt x="9037" y="5508"/>
                  </a:lnTo>
                  <a:lnTo>
                    <a:pt x="9024" y="5505"/>
                  </a:lnTo>
                  <a:lnTo>
                    <a:pt x="9012" y="5504"/>
                  </a:lnTo>
                  <a:lnTo>
                    <a:pt x="8985" y="5500"/>
                  </a:lnTo>
                  <a:lnTo>
                    <a:pt x="8956" y="5499"/>
                  </a:lnTo>
                  <a:lnTo>
                    <a:pt x="8879" y="5499"/>
                  </a:lnTo>
                  <a:close/>
                  <a:moveTo>
                    <a:pt x="7630" y="5274"/>
                  </a:moveTo>
                  <a:lnTo>
                    <a:pt x="7941" y="5274"/>
                  </a:lnTo>
                  <a:lnTo>
                    <a:pt x="7941" y="6026"/>
                  </a:lnTo>
                  <a:lnTo>
                    <a:pt x="8424" y="6026"/>
                  </a:lnTo>
                  <a:lnTo>
                    <a:pt x="8424" y="6271"/>
                  </a:lnTo>
                  <a:lnTo>
                    <a:pt x="7630" y="6271"/>
                  </a:lnTo>
                  <a:lnTo>
                    <a:pt x="7630" y="5274"/>
                  </a:lnTo>
                  <a:close/>
                  <a:moveTo>
                    <a:pt x="6424" y="5773"/>
                  </a:moveTo>
                  <a:lnTo>
                    <a:pt x="6425" y="5743"/>
                  </a:lnTo>
                  <a:lnTo>
                    <a:pt x="6426" y="5714"/>
                  </a:lnTo>
                  <a:lnTo>
                    <a:pt x="6429" y="5685"/>
                  </a:lnTo>
                  <a:lnTo>
                    <a:pt x="6433" y="5658"/>
                  </a:lnTo>
                  <a:lnTo>
                    <a:pt x="6437" y="5630"/>
                  </a:lnTo>
                  <a:lnTo>
                    <a:pt x="6444" y="5605"/>
                  </a:lnTo>
                  <a:lnTo>
                    <a:pt x="6451" y="5580"/>
                  </a:lnTo>
                  <a:lnTo>
                    <a:pt x="6458" y="5556"/>
                  </a:lnTo>
                  <a:lnTo>
                    <a:pt x="6467" y="5533"/>
                  </a:lnTo>
                  <a:lnTo>
                    <a:pt x="6477" y="5510"/>
                  </a:lnTo>
                  <a:lnTo>
                    <a:pt x="6489" y="5488"/>
                  </a:lnTo>
                  <a:lnTo>
                    <a:pt x="6501" y="5467"/>
                  </a:lnTo>
                  <a:lnTo>
                    <a:pt x="6514" y="5447"/>
                  </a:lnTo>
                  <a:lnTo>
                    <a:pt x="6529" y="5428"/>
                  </a:lnTo>
                  <a:lnTo>
                    <a:pt x="6545" y="5411"/>
                  </a:lnTo>
                  <a:lnTo>
                    <a:pt x="6561" y="5393"/>
                  </a:lnTo>
                  <a:lnTo>
                    <a:pt x="6578" y="5376"/>
                  </a:lnTo>
                  <a:lnTo>
                    <a:pt x="6597" y="5361"/>
                  </a:lnTo>
                  <a:lnTo>
                    <a:pt x="6616" y="5346"/>
                  </a:lnTo>
                  <a:lnTo>
                    <a:pt x="6636" y="5334"/>
                  </a:lnTo>
                  <a:lnTo>
                    <a:pt x="6657" y="5322"/>
                  </a:lnTo>
                  <a:lnTo>
                    <a:pt x="6679" y="5309"/>
                  </a:lnTo>
                  <a:lnTo>
                    <a:pt x="6701" y="5299"/>
                  </a:lnTo>
                  <a:lnTo>
                    <a:pt x="6724" y="5291"/>
                  </a:lnTo>
                  <a:lnTo>
                    <a:pt x="6749" y="5283"/>
                  </a:lnTo>
                  <a:lnTo>
                    <a:pt x="6775" y="5276"/>
                  </a:lnTo>
                  <a:lnTo>
                    <a:pt x="6800" y="5271"/>
                  </a:lnTo>
                  <a:lnTo>
                    <a:pt x="6827" y="5265"/>
                  </a:lnTo>
                  <a:lnTo>
                    <a:pt x="6854" y="5262"/>
                  </a:lnTo>
                  <a:lnTo>
                    <a:pt x="6883" y="5259"/>
                  </a:lnTo>
                  <a:lnTo>
                    <a:pt x="6912" y="5257"/>
                  </a:lnTo>
                  <a:lnTo>
                    <a:pt x="6942" y="5257"/>
                  </a:lnTo>
                  <a:lnTo>
                    <a:pt x="6973" y="5257"/>
                  </a:lnTo>
                  <a:lnTo>
                    <a:pt x="7002" y="5259"/>
                  </a:lnTo>
                  <a:lnTo>
                    <a:pt x="7032" y="5262"/>
                  </a:lnTo>
                  <a:lnTo>
                    <a:pt x="7061" y="5265"/>
                  </a:lnTo>
                  <a:lnTo>
                    <a:pt x="7087" y="5269"/>
                  </a:lnTo>
                  <a:lnTo>
                    <a:pt x="7114" y="5276"/>
                  </a:lnTo>
                  <a:lnTo>
                    <a:pt x="7139" y="5283"/>
                  </a:lnTo>
                  <a:lnTo>
                    <a:pt x="7163" y="5291"/>
                  </a:lnTo>
                  <a:lnTo>
                    <a:pt x="7188" y="5299"/>
                  </a:lnTo>
                  <a:lnTo>
                    <a:pt x="7210" y="5309"/>
                  </a:lnTo>
                  <a:lnTo>
                    <a:pt x="7233" y="5321"/>
                  </a:lnTo>
                  <a:lnTo>
                    <a:pt x="7253" y="5332"/>
                  </a:lnTo>
                  <a:lnTo>
                    <a:pt x="7273" y="5345"/>
                  </a:lnTo>
                  <a:lnTo>
                    <a:pt x="7293" y="5359"/>
                  </a:lnTo>
                  <a:lnTo>
                    <a:pt x="7311" y="5374"/>
                  </a:lnTo>
                  <a:lnTo>
                    <a:pt x="7329" y="5391"/>
                  </a:lnTo>
                  <a:lnTo>
                    <a:pt x="7344" y="5407"/>
                  </a:lnTo>
                  <a:lnTo>
                    <a:pt x="7360" y="5426"/>
                  </a:lnTo>
                  <a:lnTo>
                    <a:pt x="7374" y="5445"/>
                  </a:lnTo>
                  <a:lnTo>
                    <a:pt x="7387" y="5464"/>
                  </a:lnTo>
                  <a:lnTo>
                    <a:pt x="7399" y="5485"/>
                  </a:lnTo>
                  <a:lnTo>
                    <a:pt x="7410" y="5506"/>
                  </a:lnTo>
                  <a:lnTo>
                    <a:pt x="7420" y="5528"/>
                  </a:lnTo>
                  <a:lnTo>
                    <a:pt x="7429" y="5550"/>
                  </a:lnTo>
                  <a:lnTo>
                    <a:pt x="7438" y="5575"/>
                  </a:lnTo>
                  <a:lnTo>
                    <a:pt x="7445" y="5599"/>
                  </a:lnTo>
                  <a:lnTo>
                    <a:pt x="7450" y="5625"/>
                  </a:lnTo>
                  <a:lnTo>
                    <a:pt x="7455" y="5652"/>
                  </a:lnTo>
                  <a:lnTo>
                    <a:pt x="7458" y="5678"/>
                  </a:lnTo>
                  <a:lnTo>
                    <a:pt x="7462" y="5706"/>
                  </a:lnTo>
                  <a:lnTo>
                    <a:pt x="7463" y="5735"/>
                  </a:lnTo>
                  <a:lnTo>
                    <a:pt x="7464" y="5765"/>
                  </a:lnTo>
                  <a:lnTo>
                    <a:pt x="7463" y="5808"/>
                  </a:lnTo>
                  <a:lnTo>
                    <a:pt x="7459" y="5848"/>
                  </a:lnTo>
                  <a:lnTo>
                    <a:pt x="7455" y="5887"/>
                  </a:lnTo>
                  <a:lnTo>
                    <a:pt x="7448" y="5924"/>
                  </a:lnTo>
                  <a:lnTo>
                    <a:pt x="7445" y="5941"/>
                  </a:lnTo>
                  <a:lnTo>
                    <a:pt x="7440" y="5959"/>
                  </a:lnTo>
                  <a:lnTo>
                    <a:pt x="7436" y="5976"/>
                  </a:lnTo>
                  <a:lnTo>
                    <a:pt x="7430" y="5991"/>
                  </a:lnTo>
                  <a:lnTo>
                    <a:pt x="7425" y="6007"/>
                  </a:lnTo>
                  <a:lnTo>
                    <a:pt x="7418" y="6023"/>
                  </a:lnTo>
                  <a:lnTo>
                    <a:pt x="7411" y="6037"/>
                  </a:lnTo>
                  <a:lnTo>
                    <a:pt x="7405" y="6051"/>
                  </a:lnTo>
                  <a:lnTo>
                    <a:pt x="7389" y="6079"/>
                  </a:lnTo>
                  <a:lnTo>
                    <a:pt x="7371" y="6105"/>
                  </a:lnTo>
                  <a:lnTo>
                    <a:pt x="7362" y="6117"/>
                  </a:lnTo>
                  <a:lnTo>
                    <a:pt x="7352" y="6128"/>
                  </a:lnTo>
                  <a:lnTo>
                    <a:pt x="7342" y="6140"/>
                  </a:lnTo>
                  <a:lnTo>
                    <a:pt x="7332" y="6151"/>
                  </a:lnTo>
                  <a:lnTo>
                    <a:pt x="7321" y="6161"/>
                  </a:lnTo>
                  <a:lnTo>
                    <a:pt x="7310" y="6172"/>
                  </a:lnTo>
                  <a:lnTo>
                    <a:pt x="7298" y="6182"/>
                  </a:lnTo>
                  <a:lnTo>
                    <a:pt x="7286" y="6191"/>
                  </a:lnTo>
                  <a:lnTo>
                    <a:pt x="7261" y="6209"/>
                  </a:lnTo>
                  <a:lnTo>
                    <a:pt x="7234" y="6226"/>
                  </a:lnTo>
                  <a:lnTo>
                    <a:pt x="7219" y="6234"/>
                  </a:lnTo>
                  <a:lnTo>
                    <a:pt x="7205" y="6240"/>
                  </a:lnTo>
                  <a:lnTo>
                    <a:pt x="7189" y="6247"/>
                  </a:lnTo>
                  <a:lnTo>
                    <a:pt x="7173" y="6254"/>
                  </a:lnTo>
                  <a:lnTo>
                    <a:pt x="7158" y="6259"/>
                  </a:lnTo>
                  <a:lnTo>
                    <a:pt x="7142" y="6264"/>
                  </a:lnTo>
                  <a:lnTo>
                    <a:pt x="7125" y="6268"/>
                  </a:lnTo>
                  <a:lnTo>
                    <a:pt x="7107" y="6272"/>
                  </a:lnTo>
                  <a:lnTo>
                    <a:pt x="7072" y="6279"/>
                  </a:lnTo>
                  <a:lnTo>
                    <a:pt x="7035" y="6285"/>
                  </a:lnTo>
                  <a:lnTo>
                    <a:pt x="6996" y="6287"/>
                  </a:lnTo>
                  <a:lnTo>
                    <a:pt x="6954" y="6288"/>
                  </a:lnTo>
                  <a:lnTo>
                    <a:pt x="6913" y="6287"/>
                  </a:lnTo>
                  <a:lnTo>
                    <a:pt x="6873" y="6285"/>
                  </a:lnTo>
                  <a:lnTo>
                    <a:pt x="6836" y="6280"/>
                  </a:lnTo>
                  <a:lnTo>
                    <a:pt x="6799" y="6275"/>
                  </a:lnTo>
                  <a:lnTo>
                    <a:pt x="6766" y="6267"/>
                  </a:lnTo>
                  <a:lnTo>
                    <a:pt x="6733" y="6258"/>
                  </a:lnTo>
                  <a:lnTo>
                    <a:pt x="6718" y="6252"/>
                  </a:lnTo>
                  <a:lnTo>
                    <a:pt x="6702" y="6247"/>
                  </a:lnTo>
                  <a:lnTo>
                    <a:pt x="6687" y="6241"/>
                  </a:lnTo>
                  <a:lnTo>
                    <a:pt x="6674" y="6235"/>
                  </a:lnTo>
                  <a:lnTo>
                    <a:pt x="6660" y="6227"/>
                  </a:lnTo>
                  <a:lnTo>
                    <a:pt x="6646" y="6220"/>
                  </a:lnTo>
                  <a:lnTo>
                    <a:pt x="6634" y="6212"/>
                  </a:lnTo>
                  <a:lnTo>
                    <a:pt x="6620" y="6204"/>
                  </a:lnTo>
                  <a:lnTo>
                    <a:pt x="6608" y="6195"/>
                  </a:lnTo>
                  <a:lnTo>
                    <a:pt x="6596" y="6185"/>
                  </a:lnTo>
                  <a:lnTo>
                    <a:pt x="6585" y="6175"/>
                  </a:lnTo>
                  <a:lnTo>
                    <a:pt x="6574" y="6165"/>
                  </a:lnTo>
                  <a:lnTo>
                    <a:pt x="6562" y="6154"/>
                  </a:lnTo>
                  <a:lnTo>
                    <a:pt x="6551" y="6142"/>
                  </a:lnTo>
                  <a:lnTo>
                    <a:pt x="6541" y="6130"/>
                  </a:lnTo>
                  <a:lnTo>
                    <a:pt x="6531" y="6118"/>
                  </a:lnTo>
                  <a:lnTo>
                    <a:pt x="6511" y="6093"/>
                  </a:lnTo>
                  <a:lnTo>
                    <a:pt x="6493" y="6064"/>
                  </a:lnTo>
                  <a:lnTo>
                    <a:pt x="6485" y="6049"/>
                  </a:lnTo>
                  <a:lnTo>
                    <a:pt x="6477" y="6034"/>
                  </a:lnTo>
                  <a:lnTo>
                    <a:pt x="6470" y="6018"/>
                  </a:lnTo>
                  <a:lnTo>
                    <a:pt x="6463" y="6003"/>
                  </a:lnTo>
                  <a:lnTo>
                    <a:pt x="6457" y="5986"/>
                  </a:lnTo>
                  <a:lnTo>
                    <a:pt x="6451" y="5969"/>
                  </a:lnTo>
                  <a:lnTo>
                    <a:pt x="6446" y="5951"/>
                  </a:lnTo>
                  <a:lnTo>
                    <a:pt x="6442" y="5934"/>
                  </a:lnTo>
                  <a:lnTo>
                    <a:pt x="6437" y="5915"/>
                  </a:lnTo>
                  <a:lnTo>
                    <a:pt x="6434" y="5896"/>
                  </a:lnTo>
                  <a:lnTo>
                    <a:pt x="6431" y="5877"/>
                  </a:lnTo>
                  <a:lnTo>
                    <a:pt x="6428" y="5857"/>
                  </a:lnTo>
                  <a:lnTo>
                    <a:pt x="6426" y="5837"/>
                  </a:lnTo>
                  <a:lnTo>
                    <a:pt x="6425" y="5816"/>
                  </a:lnTo>
                  <a:lnTo>
                    <a:pt x="6425" y="5795"/>
                  </a:lnTo>
                  <a:lnTo>
                    <a:pt x="6424" y="5773"/>
                  </a:lnTo>
                  <a:close/>
                  <a:moveTo>
                    <a:pt x="6734" y="5775"/>
                  </a:moveTo>
                  <a:lnTo>
                    <a:pt x="6736" y="5810"/>
                  </a:lnTo>
                  <a:lnTo>
                    <a:pt x="6738" y="5845"/>
                  </a:lnTo>
                  <a:lnTo>
                    <a:pt x="6742" y="5876"/>
                  </a:lnTo>
                  <a:lnTo>
                    <a:pt x="6748" y="5904"/>
                  </a:lnTo>
                  <a:lnTo>
                    <a:pt x="6752" y="5917"/>
                  </a:lnTo>
                  <a:lnTo>
                    <a:pt x="6757" y="5930"/>
                  </a:lnTo>
                  <a:lnTo>
                    <a:pt x="6761" y="5941"/>
                  </a:lnTo>
                  <a:lnTo>
                    <a:pt x="6766" y="5954"/>
                  </a:lnTo>
                  <a:lnTo>
                    <a:pt x="6771" y="5964"/>
                  </a:lnTo>
                  <a:lnTo>
                    <a:pt x="6777" y="5974"/>
                  </a:lnTo>
                  <a:lnTo>
                    <a:pt x="6784" y="5983"/>
                  </a:lnTo>
                  <a:lnTo>
                    <a:pt x="6790" y="5991"/>
                  </a:lnTo>
                  <a:lnTo>
                    <a:pt x="6798" y="5999"/>
                  </a:lnTo>
                  <a:lnTo>
                    <a:pt x="6805" y="6007"/>
                  </a:lnTo>
                  <a:lnTo>
                    <a:pt x="6814" y="6014"/>
                  </a:lnTo>
                  <a:lnTo>
                    <a:pt x="6822" y="6020"/>
                  </a:lnTo>
                  <a:lnTo>
                    <a:pt x="6829" y="6026"/>
                  </a:lnTo>
                  <a:lnTo>
                    <a:pt x="6838" y="6031"/>
                  </a:lnTo>
                  <a:lnTo>
                    <a:pt x="6847" y="6037"/>
                  </a:lnTo>
                  <a:lnTo>
                    <a:pt x="6857" y="6041"/>
                  </a:lnTo>
                  <a:lnTo>
                    <a:pt x="6867" y="6045"/>
                  </a:lnTo>
                  <a:lnTo>
                    <a:pt x="6877" y="6048"/>
                  </a:lnTo>
                  <a:lnTo>
                    <a:pt x="6887" y="6051"/>
                  </a:lnTo>
                  <a:lnTo>
                    <a:pt x="6899" y="6054"/>
                  </a:lnTo>
                  <a:lnTo>
                    <a:pt x="6921" y="6056"/>
                  </a:lnTo>
                  <a:lnTo>
                    <a:pt x="6944" y="6057"/>
                  </a:lnTo>
                  <a:lnTo>
                    <a:pt x="6969" y="6057"/>
                  </a:lnTo>
                  <a:lnTo>
                    <a:pt x="6991" y="6054"/>
                  </a:lnTo>
                  <a:lnTo>
                    <a:pt x="7002" y="6051"/>
                  </a:lnTo>
                  <a:lnTo>
                    <a:pt x="7013" y="6048"/>
                  </a:lnTo>
                  <a:lnTo>
                    <a:pt x="7023" y="6045"/>
                  </a:lnTo>
                  <a:lnTo>
                    <a:pt x="7033" y="6041"/>
                  </a:lnTo>
                  <a:lnTo>
                    <a:pt x="7043" y="6037"/>
                  </a:lnTo>
                  <a:lnTo>
                    <a:pt x="7052" y="6033"/>
                  </a:lnTo>
                  <a:lnTo>
                    <a:pt x="7061" y="6027"/>
                  </a:lnTo>
                  <a:lnTo>
                    <a:pt x="7068" y="6021"/>
                  </a:lnTo>
                  <a:lnTo>
                    <a:pt x="7076" y="6015"/>
                  </a:lnTo>
                  <a:lnTo>
                    <a:pt x="7084" y="6008"/>
                  </a:lnTo>
                  <a:lnTo>
                    <a:pt x="7092" y="6000"/>
                  </a:lnTo>
                  <a:lnTo>
                    <a:pt x="7099" y="5993"/>
                  </a:lnTo>
                  <a:lnTo>
                    <a:pt x="7105" y="5985"/>
                  </a:lnTo>
                  <a:lnTo>
                    <a:pt x="7112" y="5975"/>
                  </a:lnTo>
                  <a:lnTo>
                    <a:pt x="7118" y="5965"/>
                  </a:lnTo>
                  <a:lnTo>
                    <a:pt x="7123" y="5954"/>
                  </a:lnTo>
                  <a:lnTo>
                    <a:pt x="7128" y="5943"/>
                  </a:lnTo>
                  <a:lnTo>
                    <a:pt x="7132" y="5930"/>
                  </a:lnTo>
                  <a:lnTo>
                    <a:pt x="7137" y="5917"/>
                  </a:lnTo>
                  <a:lnTo>
                    <a:pt x="7140" y="5903"/>
                  </a:lnTo>
                  <a:lnTo>
                    <a:pt x="7145" y="5871"/>
                  </a:lnTo>
                  <a:lnTo>
                    <a:pt x="7150" y="5838"/>
                  </a:lnTo>
                  <a:lnTo>
                    <a:pt x="7153" y="5801"/>
                  </a:lnTo>
                  <a:lnTo>
                    <a:pt x="7153" y="5760"/>
                  </a:lnTo>
                  <a:lnTo>
                    <a:pt x="7153" y="5727"/>
                  </a:lnTo>
                  <a:lnTo>
                    <a:pt x="7150" y="5695"/>
                  </a:lnTo>
                  <a:lnTo>
                    <a:pt x="7145" y="5666"/>
                  </a:lnTo>
                  <a:lnTo>
                    <a:pt x="7140" y="5639"/>
                  </a:lnTo>
                  <a:lnTo>
                    <a:pt x="7135" y="5626"/>
                  </a:lnTo>
                  <a:lnTo>
                    <a:pt x="7131" y="5615"/>
                  </a:lnTo>
                  <a:lnTo>
                    <a:pt x="7126" y="5603"/>
                  </a:lnTo>
                  <a:lnTo>
                    <a:pt x="7122" y="5593"/>
                  </a:lnTo>
                  <a:lnTo>
                    <a:pt x="7116" y="5582"/>
                  </a:lnTo>
                  <a:lnTo>
                    <a:pt x="7110" y="5573"/>
                  </a:lnTo>
                  <a:lnTo>
                    <a:pt x="7103" y="5564"/>
                  </a:lnTo>
                  <a:lnTo>
                    <a:pt x="7096" y="5555"/>
                  </a:lnTo>
                  <a:lnTo>
                    <a:pt x="7090" y="5547"/>
                  </a:lnTo>
                  <a:lnTo>
                    <a:pt x="7082" y="5539"/>
                  </a:lnTo>
                  <a:lnTo>
                    <a:pt x="7074" y="5533"/>
                  </a:lnTo>
                  <a:lnTo>
                    <a:pt x="7065" y="5527"/>
                  </a:lnTo>
                  <a:lnTo>
                    <a:pt x="7057" y="5520"/>
                  </a:lnTo>
                  <a:lnTo>
                    <a:pt x="7048" y="5516"/>
                  </a:lnTo>
                  <a:lnTo>
                    <a:pt x="7038" y="5510"/>
                  </a:lnTo>
                  <a:lnTo>
                    <a:pt x="7029" y="5506"/>
                  </a:lnTo>
                  <a:lnTo>
                    <a:pt x="7019" y="5503"/>
                  </a:lnTo>
                  <a:lnTo>
                    <a:pt x="7009" y="5499"/>
                  </a:lnTo>
                  <a:lnTo>
                    <a:pt x="6999" y="5496"/>
                  </a:lnTo>
                  <a:lnTo>
                    <a:pt x="6988" y="5494"/>
                  </a:lnTo>
                  <a:lnTo>
                    <a:pt x="6966" y="5492"/>
                  </a:lnTo>
                  <a:lnTo>
                    <a:pt x="6941" y="5490"/>
                  </a:lnTo>
                  <a:lnTo>
                    <a:pt x="6919" y="5492"/>
                  </a:lnTo>
                  <a:lnTo>
                    <a:pt x="6896" y="5494"/>
                  </a:lnTo>
                  <a:lnTo>
                    <a:pt x="6886" y="5497"/>
                  </a:lnTo>
                  <a:lnTo>
                    <a:pt x="6876" y="5499"/>
                  </a:lnTo>
                  <a:lnTo>
                    <a:pt x="6866" y="5503"/>
                  </a:lnTo>
                  <a:lnTo>
                    <a:pt x="6857" y="5507"/>
                  </a:lnTo>
                  <a:lnTo>
                    <a:pt x="6847" y="5510"/>
                  </a:lnTo>
                  <a:lnTo>
                    <a:pt x="6838" y="5516"/>
                  </a:lnTo>
                  <a:lnTo>
                    <a:pt x="6830" y="5522"/>
                  </a:lnTo>
                  <a:lnTo>
                    <a:pt x="6822" y="5527"/>
                  </a:lnTo>
                  <a:lnTo>
                    <a:pt x="6814" y="5534"/>
                  </a:lnTo>
                  <a:lnTo>
                    <a:pt x="6806" y="5540"/>
                  </a:lnTo>
                  <a:lnTo>
                    <a:pt x="6798" y="5548"/>
                  </a:lnTo>
                  <a:lnTo>
                    <a:pt x="6791" y="5556"/>
                  </a:lnTo>
                  <a:lnTo>
                    <a:pt x="6785" y="5565"/>
                  </a:lnTo>
                  <a:lnTo>
                    <a:pt x="6778" y="5574"/>
                  </a:lnTo>
                  <a:lnTo>
                    <a:pt x="6771" y="5584"/>
                  </a:lnTo>
                  <a:lnTo>
                    <a:pt x="6766" y="5595"/>
                  </a:lnTo>
                  <a:lnTo>
                    <a:pt x="6761" y="5606"/>
                  </a:lnTo>
                  <a:lnTo>
                    <a:pt x="6757" y="5618"/>
                  </a:lnTo>
                  <a:lnTo>
                    <a:pt x="6752" y="5630"/>
                  </a:lnTo>
                  <a:lnTo>
                    <a:pt x="6749" y="5644"/>
                  </a:lnTo>
                  <a:lnTo>
                    <a:pt x="6742" y="5673"/>
                  </a:lnTo>
                  <a:lnTo>
                    <a:pt x="6738" y="5704"/>
                  </a:lnTo>
                  <a:lnTo>
                    <a:pt x="6736" y="5738"/>
                  </a:lnTo>
                  <a:lnTo>
                    <a:pt x="6734" y="5775"/>
                  </a:lnTo>
                  <a:close/>
                  <a:moveTo>
                    <a:pt x="5137" y="5274"/>
                  </a:moveTo>
                  <a:lnTo>
                    <a:pt x="5545" y="5274"/>
                  </a:lnTo>
                  <a:lnTo>
                    <a:pt x="5702" y="5880"/>
                  </a:lnTo>
                  <a:lnTo>
                    <a:pt x="5860" y="5274"/>
                  </a:lnTo>
                  <a:lnTo>
                    <a:pt x="6265" y="5274"/>
                  </a:lnTo>
                  <a:lnTo>
                    <a:pt x="6265" y="6271"/>
                  </a:lnTo>
                  <a:lnTo>
                    <a:pt x="6013" y="6271"/>
                  </a:lnTo>
                  <a:lnTo>
                    <a:pt x="6013" y="5510"/>
                  </a:lnTo>
                  <a:lnTo>
                    <a:pt x="5816" y="6271"/>
                  </a:lnTo>
                  <a:lnTo>
                    <a:pt x="5587" y="6271"/>
                  </a:lnTo>
                  <a:lnTo>
                    <a:pt x="5392" y="5510"/>
                  </a:lnTo>
                  <a:lnTo>
                    <a:pt x="5392" y="6271"/>
                  </a:lnTo>
                  <a:lnTo>
                    <a:pt x="5137" y="6271"/>
                  </a:lnTo>
                  <a:lnTo>
                    <a:pt x="5137" y="5274"/>
                  </a:lnTo>
                  <a:close/>
                  <a:moveTo>
                    <a:pt x="4560" y="5271"/>
                  </a:moveTo>
                  <a:lnTo>
                    <a:pt x="4457" y="5248"/>
                  </a:lnTo>
                  <a:lnTo>
                    <a:pt x="4356" y="5225"/>
                  </a:lnTo>
                  <a:lnTo>
                    <a:pt x="4256" y="5202"/>
                  </a:lnTo>
                  <a:lnTo>
                    <a:pt x="4157" y="5177"/>
                  </a:lnTo>
                  <a:lnTo>
                    <a:pt x="4060" y="5152"/>
                  </a:lnTo>
                  <a:lnTo>
                    <a:pt x="3965" y="5126"/>
                  </a:lnTo>
                  <a:lnTo>
                    <a:pt x="3872" y="5098"/>
                  </a:lnTo>
                  <a:lnTo>
                    <a:pt x="3779" y="5072"/>
                  </a:lnTo>
                  <a:lnTo>
                    <a:pt x="3687" y="5043"/>
                  </a:lnTo>
                  <a:lnTo>
                    <a:pt x="3598" y="5014"/>
                  </a:lnTo>
                  <a:lnTo>
                    <a:pt x="3510" y="4983"/>
                  </a:lnTo>
                  <a:lnTo>
                    <a:pt x="3424" y="4953"/>
                  </a:lnTo>
                  <a:lnTo>
                    <a:pt x="3339" y="4921"/>
                  </a:lnTo>
                  <a:lnTo>
                    <a:pt x="3255" y="4888"/>
                  </a:lnTo>
                  <a:lnTo>
                    <a:pt x="3173" y="4855"/>
                  </a:lnTo>
                  <a:lnTo>
                    <a:pt x="3094" y="4821"/>
                  </a:lnTo>
                  <a:lnTo>
                    <a:pt x="3015" y="4785"/>
                  </a:lnTo>
                  <a:lnTo>
                    <a:pt x="2939" y="4750"/>
                  </a:lnTo>
                  <a:lnTo>
                    <a:pt x="2864" y="4713"/>
                  </a:lnTo>
                  <a:lnTo>
                    <a:pt x="2790" y="4675"/>
                  </a:lnTo>
                  <a:lnTo>
                    <a:pt x="2719" y="4636"/>
                  </a:lnTo>
                  <a:lnTo>
                    <a:pt x="2650" y="4596"/>
                  </a:lnTo>
                  <a:lnTo>
                    <a:pt x="2583" y="4556"/>
                  </a:lnTo>
                  <a:lnTo>
                    <a:pt x="2517" y="4515"/>
                  </a:lnTo>
                  <a:lnTo>
                    <a:pt x="2452" y="4473"/>
                  </a:lnTo>
                  <a:lnTo>
                    <a:pt x="2389" y="4430"/>
                  </a:lnTo>
                  <a:lnTo>
                    <a:pt x="2330" y="4386"/>
                  </a:lnTo>
                  <a:lnTo>
                    <a:pt x="2271" y="4342"/>
                  </a:lnTo>
                  <a:lnTo>
                    <a:pt x="2215" y="4295"/>
                  </a:lnTo>
                  <a:lnTo>
                    <a:pt x="2160" y="4249"/>
                  </a:lnTo>
                  <a:lnTo>
                    <a:pt x="2108" y="4202"/>
                  </a:lnTo>
                  <a:lnTo>
                    <a:pt x="2058" y="4153"/>
                  </a:lnTo>
                  <a:lnTo>
                    <a:pt x="1906" y="4023"/>
                  </a:lnTo>
                  <a:lnTo>
                    <a:pt x="1778" y="3891"/>
                  </a:lnTo>
                  <a:lnTo>
                    <a:pt x="1674" y="3758"/>
                  </a:lnTo>
                  <a:lnTo>
                    <a:pt x="1593" y="3623"/>
                  </a:lnTo>
                  <a:lnTo>
                    <a:pt x="1535" y="3489"/>
                  </a:lnTo>
                  <a:lnTo>
                    <a:pt x="1498" y="3352"/>
                  </a:lnTo>
                  <a:lnTo>
                    <a:pt x="1484" y="3217"/>
                  </a:lnTo>
                  <a:lnTo>
                    <a:pt x="1492" y="3080"/>
                  </a:lnTo>
                  <a:lnTo>
                    <a:pt x="1521" y="2945"/>
                  </a:lnTo>
                  <a:lnTo>
                    <a:pt x="1573" y="2809"/>
                  </a:lnTo>
                  <a:lnTo>
                    <a:pt x="1643" y="2674"/>
                  </a:lnTo>
                  <a:lnTo>
                    <a:pt x="1736" y="2539"/>
                  </a:lnTo>
                  <a:lnTo>
                    <a:pt x="1848" y="2406"/>
                  </a:lnTo>
                  <a:lnTo>
                    <a:pt x="1978" y="2275"/>
                  </a:lnTo>
                  <a:lnTo>
                    <a:pt x="2130" y="2144"/>
                  </a:lnTo>
                  <a:lnTo>
                    <a:pt x="2300" y="2016"/>
                  </a:lnTo>
                  <a:lnTo>
                    <a:pt x="2489" y="1889"/>
                  </a:lnTo>
                  <a:lnTo>
                    <a:pt x="2695" y="1765"/>
                  </a:lnTo>
                  <a:lnTo>
                    <a:pt x="2921" y="1644"/>
                  </a:lnTo>
                  <a:lnTo>
                    <a:pt x="3164" y="1525"/>
                  </a:lnTo>
                  <a:lnTo>
                    <a:pt x="3425" y="1408"/>
                  </a:lnTo>
                  <a:lnTo>
                    <a:pt x="3702" y="1296"/>
                  </a:lnTo>
                  <a:lnTo>
                    <a:pt x="3997" y="1186"/>
                  </a:lnTo>
                  <a:lnTo>
                    <a:pt x="4307" y="1081"/>
                  </a:lnTo>
                  <a:lnTo>
                    <a:pt x="4633" y="980"/>
                  </a:lnTo>
                  <a:lnTo>
                    <a:pt x="4976" y="882"/>
                  </a:lnTo>
                  <a:lnTo>
                    <a:pt x="5334" y="789"/>
                  </a:lnTo>
                  <a:lnTo>
                    <a:pt x="5707" y="701"/>
                  </a:lnTo>
                  <a:lnTo>
                    <a:pt x="6094" y="618"/>
                  </a:lnTo>
                  <a:lnTo>
                    <a:pt x="6496" y="539"/>
                  </a:lnTo>
                  <a:lnTo>
                    <a:pt x="6912" y="467"/>
                  </a:lnTo>
                  <a:lnTo>
                    <a:pt x="7342" y="399"/>
                  </a:lnTo>
                  <a:lnTo>
                    <a:pt x="7514" y="374"/>
                  </a:lnTo>
                  <a:lnTo>
                    <a:pt x="7687" y="351"/>
                  </a:lnTo>
                  <a:lnTo>
                    <a:pt x="7860" y="328"/>
                  </a:lnTo>
                  <a:lnTo>
                    <a:pt x="8035" y="307"/>
                  </a:lnTo>
                  <a:lnTo>
                    <a:pt x="8208" y="287"/>
                  </a:lnTo>
                  <a:lnTo>
                    <a:pt x="8382" y="267"/>
                  </a:lnTo>
                  <a:lnTo>
                    <a:pt x="8557" y="249"/>
                  </a:lnTo>
                  <a:lnTo>
                    <a:pt x="8732" y="232"/>
                  </a:lnTo>
                  <a:lnTo>
                    <a:pt x="8907" y="217"/>
                  </a:lnTo>
                  <a:lnTo>
                    <a:pt x="9081" y="201"/>
                  </a:lnTo>
                  <a:lnTo>
                    <a:pt x="9257" y="188"/>
                  </a:lnTo>
                  <a:lnTo>
                    <a:pt x="9431" y="175"/>
                  </a:lnTo>
                  <a:lnTo>
                    <a:pt x="9606" y="163"/>
                  </a:lnTo>
                  <a:lnTo>
                    <a:pt x="9782" y="153"/>
                  </a:lnTo>
                  <a:lnTo>
                    <a:pt x="9956" y="143"/>
                  </a:lnTo>
                  <a:lnTo>
                    <a:pt x="10130" y="136"/>
                  </a:lnTo>
                  <a:lnTo>
                    <a:pt x="10305" y="129"/>
                  </a:lnTo>
                  <a:lnTo>
                    <a:pt x="10479" y="122"/>
                  </a:lnTo>
                  <a:lnTo>
                    <a:pt x="10653" y="117"/>
                  </a:lnTo>
                  <a:lnTo>
                    <a:pt x="10826" y="113"/>
                  </a:lnTo>
                  <a:lnTo>
                    <a:pt x="10999" y="110"/>
                  </a:lnTo>
                  <a:lnTo>
                    <a:pt x="11172" y="108"/>
                  </a:lnTo>
                  <a:lnTo>
                    <a:pt x="11344" y="107"/>
                  </a:lnTo>
                  <a:lnTo>
                    <a:pt x="11516" y="107"/>
                  </a:lnTo>
                  <a:lnTo>
                    <a:pt x="11687" y="108"/>
                  </a:lnTo>
                  <a:lnTo>
                    <a:pt x="11858" y="110"/>
                  </a:lnTo>
                  <a:lnTo>
                    <a:pt x="12028" y="113"/>
                  </a:lnTo>
                  <a:lnTo>
                    <a:pt x="12197" y="118"/>
                  </a:lnTo>
                  <a:lnTo>
                    <a:pt x="12365" y="122"/>
                  </a:lnTo>
                  <a:lnTo>
                    <a:pt x="12533" y="129"/>
                  </a:lnTo>
                  <a:lnTo>
                    <a:pt x="12699" y="136"/>
                  </a:lnTo>
                  <a:lnTo>
                    <a:pt x="12864" y="144"/>
                  </a:lnTo>
                  <a:lnTo>
                    <a:pt x="12663" y="123"/>
                  </a:lnTo>
                  <a:lnTo>
                    <a:pt x="12460" y="104"/>
                  </a:lnTo>
                  <a:lnTo>
                    <a:pt x="12255" y="88"/>
                  </a:lnTo>
                  <a:lnTo>
                    <a:pt x="12048" y="72"/>
                  </a:lnTo>
                  <a:lnTo>
                    <a:pt x="11840" y="58"/>
                  </a:lnTo>
                  <a:lnTo>
                    <a:pt x="11630" y="44"/>
                  </a:lnTo>
                  <a:lnTo>
                    <a:pt x="11419" y="33"/>
                  </a:lnTo>
                  <a:lnTo>
                    <a:pt x="11207" y="24"/>
                  </a:lnTo>
                  <a:lnTo>
                    <a:pt x="10994" y="16"/>
                  </a:lnTo>
                  <a:lnTo>
                    <a:pt x="10779" y="10"/>
                  </a:lnTo>
                  <a:lnTo>
                    <a:pt x="10563" y="4"/>
                  </a:lnTo>
                  <a:lnTo>
                    <a:pt x="10347" y="1"/>
                  </a:lnTo>
                  <a:lnTo>
                    <a:pt x="10130" y="0"/>
                  </a:lnTo>
                  <a:lnTo>
                    <a:pt x="9912" y="0"/>
                  </a:lnTo>
                  <a:lnTo>
                    <a:pt x="9693" y="2"/>
                  </a:lnTo>
                  <a:lnTo>
                    <a:pt x="9474" y="4"/>
                  </a:lnTo>
                  <a:lnTo>
                    <a:pt x="9254" y="10"/>
                  </a:lnTo>
                  <a:lnTo>
                    <a:pt x="9034" y="17"/>
                  </a:lnTo>
                  <a:lnTo>
                    <a:pt x="8814" y="24"/>
                  </a:lnTo>
                  <a:lnTo>
                    <a:pt x="8594" y="34"/>
                  </a:lnTo>
                  <a:lnTo>
                    <a:pt x="8373" y="47"/>
                  </a:lnTo>
                  <a:lnTo>
                    <a:pt x="8152" y="60"/>
                  </a:lnTo>
                  <a:lnTo>
                    <a:pt x="7932" y="76"/>
                  </a:lnTo>
                  <a:lnTo>
                    <a:pt x="7711" y="92"/>
                  </a:lnTo>
                  <a:lnTo>
                    <a:pt x="7491" y="110"/>
                  </a:lnTo>
                  <a:lnTo>
                    <a:pt x="7271" y="131"/>
                  </a:lnTo>
                  <a:lnTo>
                    <a:pt x="7051" y="153"/>
                  </a:lnTo>
                  <a:lnTo>
                    <a:pt x="6830" y="177"/>
                  </a:lnTo>
                  <a:lnTo>
                    <a:pt x="6612" y="202"/>
                  </a:lnTo>
                  <a:lnTo>
                    <a:pt x="6394" y="230"/>
                  </a:lnTo>
                  <a:lnTo>
                    <a:pt x="6176" y="259"/>
                  </a:lnTo>
                  <a:lnTo>
                    <a:pt x="5959" y="290"/>
                  </a:lnTo>
                  <a:lnTo>
                    <a:pt x="5516" y="360"/>
                  </a:lnTo>
                  <a:lnTo>
                    <a:pt x="5086" y="435"/>
                  </a:lnTo>
                  <a:lnTo>
                    <a:pt x="4670" y="518"/>
                  </a:lnTo>
                  <a:lnTo>
                    <a:pt x="4271" y="604"/>
                  </a:lnTo>
                  <a:lnTo>
                    <a:pt x="3887" y="698"/>
                  </a:lnTo>
                  <a:lnTo>
                    <a:pt x="3519" y="795"/>
                  </a:lnTo>
                  <a:lnTo>
                    <a:pt x="3167" y="897"/>
                  </a:lnTo>
                  <a:lnTo>
                    <a:pt x="2832" y="1005"/>
                  </a:lnTo>
                  <a:lnTo>
                    <a:pt x="2513" y="1116"/>
                  </a:lnTo>
                  <a:lnTo>
                    <a:pt x="2213" y="1232"/>
                  </a:lnTo>
                  <a:lnTo>
                    <a:pt x="1929" y="1352"/>
                  </a:lnTo>
                  <a:lnTo>
                    <a:pt x="1663" y="1475"/>
                  </a:lnTo>
                  <a:lnTo>
                    <a:pt x="1416" y="1602"/>
                  </a:lnTo>
                  <a:lnTo>
                    <a:pt x="1187" y="1731"/>
                  </a:lnTo>
                  <a:lnTo>
                    <a:pt x="978" y="1863"/>
                  </a:lnTo>
                  <a:lnTo>
                    <a:pt x="787" y="1998"/>
                  </a:lnTo>
                  <a:lnTo>
                    <a:pt x="618" y="2135"/>
                  </a:lnTo>
                  <a:lnTo>
                    <a:pt x="467" y="2274"/>
                  </a:lnTo>
                  <a:lnTo>
                    <a:pt x="336" y="2415"/>
                  </a:lnTo>
                  <a:lnTo>
                    <a:pt x="227" y="2558"/>
                  </a:lnTo>
                  <a:lnTo>
                    <a:pt x="137" y="2701"/>
                  </a:lnTo>
                  <a:lnTo>
                    <a:pt x="70" y="2846"/>
                  </a:lnTo>
                  <a:lnTo>
                    <a:pt x="25" y="2991"/>
                  </a:lnTo>
                  <a:lnTo>
                    <a:pt x="1" y="3138"/>
                  </a:lnTo>
                  <a:lnTo>
                    <a:pt x="0" y="3285"/>
                  </a:lnTo>
                  <a:lnTo>
                    <a:pt x="21" y="3430"/>
                  </a:lnTo>
                  <a:lnTo>
                    <a:pt x="66" y="3577"/>
                  </a:lnTo>
                  <a:lnTo>
                    <a:pt x="134" y="3722"/>
                  </a:lnTo>
                  <a:lnTo>
                    <a:pt x="226" y="3867"/>
                  </a:lnTo>
                  <a:lnTo>
                    <a:pt x="341" y="4011"/>
                  </a:lnTo>
                  <a:lnTo>
                    <a:pt x="480" y="4153"/>
                  </a:lnTo>
                  <a:lnTo>
                    <a:pt x="646" y="4294"/>
                  </a:lnTo>
                  <a:lnTo>
                    <a:pt x="738" y="4365"/>
                  </a:lnTo>
                  <a:lnTo>
                    <a:pt x="832" y="4435"/>
                  </a:lnTo>
                  <a:lnTo>
                    <a:pt x="929" y="4504"/>
                  </a:lnTo>
                  <a:lnTo>
                    <a:pt x="1029" y="4572"/>
                  </a:lnTo>
                  <a:lnTo>
                    <a:pt x="1130" y="4637"/>
                  </a:lnTo>
                  <a:lnTo>
                    <a:pt x="1234" y="4701"/>
                  </a:lnTo>
                  <a:lnTo>
                    <a:pt x="1340" y="4764"/>
                  </a:lnTo>
                  <a:lnTo>
                    <a:pt x="1448" y="4825"/>
                  </a:lnTo>
                  <a:lnTo>
                    <a:pt x="1558" y="4884"/>
                  </a:lnTo>
                  <a:lnTo>
                    <a:pt x="1670" y="4943"/>
                  </a:lnTo>
                  <a:lnTo>
                    <a:pt x="1784" y="5000"/>
                  </a:lnTo>
                  <a:lnTo>
                    <a:pt x="1900" y="5055"/>
                  </a:lnTo>
                  <a:lnTo>
                    <a:pt x="2017" y="5109"/>
                  </a:lnTo>
                  <a:lnTo>
                    <a:pt x="2137" y="5162"/>
                  </a:lnTo>
                  <a:lnTo>
                    <a:pt x="2259" y="5213"/>
                  </a:lnTo>
                  <a:lnTo>
                    <a:pt x="2381" y="5263"/>
                  </a:lnTo>
                  <a:lnTo>
                    <a:pt x="2507" y="5312"/>
                  </a:lnTo>
                  <a:lnTo>
                    <a:pt x="2633" y="5358"/>
                  </a:lnTo>
                  <a:lnTo>
                    <a:pt x="2761" y="5405"/>
                  </a:lnTo>
                  <a:lnTo>
                    <a:pt x="2891" y="5449"/>
                  </a:lnTo>
                  <a:lnTo>
                    <a:pt x="3021" y="5493"/>
                  </a:lnTo>
                  <a:lnTo>
                    <a:pt x="3154" y="5534"/>
                  </a:lnTo>
                  <a:lnTo>
                    <a:pt x="3290" y="5575"/>
                  </a:lnTo>
                  <a:lnTo>
                    <a:pt x="3425" y="5614"/>
                  </a:lnTo>
                  <a:lnTo>
                    <a:pt x="3562" y="5652"/>
                  </a:lnTo>
                  <a:lnTo>
                    <a:pt x="3701" y="5688"/>
                  </a:lnTo>
                  <a:lnTo>
                    <a:pt x="3841" y="5724"/>
                  </a:lnTo>
                  <a:lnTo>
                    <a:pt x="3982" y="5758"/>
                  </a:lnTo>
                  <a:lnTo>
                    <a:pt x="4125" y="5791"/>
                  </a:lnTo>
                  <a:lnTo>
                    <a:pt x="4268" y="5823"/>
                  </a:lnTo>
                  <a:lnTo>
                    <a:pt x="4413" y="5853"/>
                  </a:lnTo>
                  <a:lnTo>
                    <a:pt x="4560" y="5883"/>
                  </a:lnTo>
                  <a:lnTo>
                    <a:pt x="4560" y="5271"/>
                  </a:lnTo>
                  <a:close/>
                </a:path>
              </a:pathLst>
            </a:custGeom>
            <a:solidFill>
              <a:srgbClr val="D52E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11" name="Datumsplatzhalter 3"/>
          <p:cNvSpPr>
            <a:spLocks noGrp="1"/>
          </p:cNvSpPr>
          <p:nvPr>
            <p:ph type="dt" sz="half" idx="10"/>
          </p:nvPr>
        </p:nvSpPr>
        <p:spPr>
          <a:xfrm>
            <a:off x="457200" y="6508750"/>
            <a:ext cx="2133600" cy="212725"/>
          </a:xfrm>
          <a:prstGeom prst="rect">
            <a:avLst/>
          </a:prstGeom>
        </p:spPr>
        <p:txBody>
          <a:bodyPr/>
          <a:lstStyle>
            <a:lvl1pPr>
              <a:defRPr/>
            </a:lvl1pPr>
          </a:lstStyle>
          <a:p>
            <a:fld id="{9A5DE278-5AD9-46BA-8819-3D5C9D2E0ED5}" type="datetime1">
              <a:rPr lang="en-US" smtClean="0"/>
              <a:t>4/22/2013</a:t>
            </a:fld>
            <a:endParaRPr lang="en-US"/>
          </a:p>
        </p:txBody>
      </p:sp>
      <p:sp>
        <p:nvSpPr>
          <p:cNvPr id="12" name="Fußzeilenplatzhalter 4"/>
          <p:cNvSpPr>
            <a:spLocks noGrp="1"/>
          </p:cNvSpPr>
          <p:nvPr>
            <p:ph type="ftr" sz="quarter" idx="11"/>
          </p:nvPr>
        </p:nvSpPr>
        <p:spPr>
          <a:xfrm>
            <a:off x="3335338" y="6519863"/>
            <a:ext cx="3694112" cy="212725"/>
          </a:xfrm>
          <a:prstGeom prst="rect">
            <a:avLst/>
          </a:prstGeom>
        </p:spPr>
        <p:txBody>
          <a:bodyPr/>
          <a:lstStyle>
            <a:lvl1pPr>
              <a:defRPr>
                <a:latin typeface="Calibri" pitchFamily="34" charset="0"/>
              </a:defRPr>
            </a:lvl1pPr>
          </a:lstStyle>
          <a:p>
            <a:endParaRPr lang="en-US"/>
          </a:p>
        </p:txBody>
      </p:sp>
      <p:sp>
        <p:nvSpPr>
          <p:cNvPr id="13" name="Foliennummernplatzhalter 5"/>
          <p:cNvSpPr>
            <a:spLocks noGrp="1"/>
          </p:cNvSpPr>
          <p:nvPr>
            <p:ph type="sldNum" sz="quarter" idx="12"/>
          </p:nvPr>
        </p:nvSpPr>
        <p:spPr>
          <a:xfrm>
            <a:off x="8026400" y="6519863"/>
            <a:ext cx="660400" cy="201612"/>
          </a:xfrm>
          <a:prstGeom prst="rect">
            <a:avLst/>
          </a:prstGeom>
        </p:spPr>
        <p:txBody>
          <a:bodyPr/>
          <a:lstStyle>
            <a:lvl1pPr>
              <a:defRPr/>
            </a:lvl1pPr>
          </a:lstStyle>
          <a:p>
            <a:fld id="{AC05A4B0-F1DE-4953-A7E0-815C3B9F8AB9}" type="slidenum">
              <a:rPr lang="en-US" smtClean="0"/>
              <a:pPr/>
              <a:t>‹Nr.›</a:t>
            </a:fld>
            <a:endParaRPr lang="en-US"/>
          </a:p>
        </p:txBody>
      </p:sp>
    </p:spTree>
    <p:extLst>
      <p:ext uri="{BB962C8B-B14F-4D97-AF65-F5344CB8AC3E}">
        <p14:creationId xmlns:p14="http://schemas.microsoft.com/office/powerpoint/2010/main" val="1929837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19100" y="668338"/>
            <a:ext cx="82296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27" name="Textplatzhalter 2"/>
          <p:cNvSpPr>
            <a:spLocks noGrp="1"/>
          </p:cNvSpPr>
          <p:nvPr>
            <p:ph type="body" idx="1"/>
          </p:nvPr>
        </p:nvSpPr>
        <p:spPr bwMode="auto">
          <a:xfrm>
            <a:off x="457200" y="1724025"/>
            <a:ext cx="82296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3" r:id="rId3"/>
    <p:sldLayoutId id="2147483976" r:id="rId4"/>
  </p:sldLayoutIdLst>
  <p:timing>
    <p:tnLst>
      <p:par>
        <p:cTn id="1" dur="indefinite" restart="never" nodeType="tmRoot"/>
      </p:par>
    </p:tnLst>
  </p:timing>
  <p:hf hdr="0" ftr="0" dt="0"/>
  <p:txStyles>
    <p:titleStyle>
      <a:lvl1pPr algn="ctr" defTabSz="45720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ctr" defTabSz="457200" rtl="0" eaLnBrk="0" fontAlgn="base" hangingPunct="0">
        <a:lnSpc>
          <a:spcPct val="90000"/>
        </a:lnSpc>
        <a:spcBef>
          <a:spcPct val="0"/>
        </a:spcBef>
        <a:spcAft>
          <a:spcPct val="0"/>
        </a:spcAft>
        <a:defRPr sz="2400">
          <a:solidFill>
            <a:schemeClr val="tx1"/>
          </a:solidFill>
          <a:latin typeface="Arial" charset="0"/>
          <a:ea typeface="ＭＳ Ｐゴシック" charset="-128"/>
          <a:cs typeface="ＭＳ Ｐゴシック" charset="-128"/>
        </a:defRPr>
      </a:lvl2pPr>
      <a:lvl3pPr algn="ctr" defTabSz="457200" rtl="0" eaLnBrk="0" fontAlgn="base" hangingPunct="0">
        <a:lnSpc>
          <a:spcPct val="90000"/>
        </a:lnSpc>
        <a:spcBef>
          <a:spcPct val="0"/>
        </a:spcBef>
        <a:spcAft>
          <a:spcPct val="0"/>
        </a:spcAft>
        <a:defRPr sz="2400">
          <a:solidFill>
            <a:schemeClr val="tx1"/>
          </a:solidFill>
          <a:latin typeface="Arial" charset="0"/>
          <a:ea typeface="ＭＳ Ｐゴシック" charset="-128"/>
          <a:cs typeface="ＭＳ Ｐゴシック" charset="-128"/>
        </a:defRPr>
      </a:lvl3pPr>
      <a:lvl4pPr algn="ctr" defTabSz="457200" rtl="0" eaLnBrk="0" fontAlgn="base" hangingPunct="0">
        <a:lnSpc>
          <a:spcPct val="90000"/>
        </a:lnSpc>
        <a:spcBef>
          <a:spcPct val="0"/>
        </a:spcBef>
        <a:spcAft>
          <a:spcPct val="0"/>
        </a:spcAft>
        <a:defRPr sz="2400">
          <a:solidFill>
            <a:schemeClr val="tx1"/>
          </a:solidFill>
          <a:latin typeface="Arial" charset="0"/>
          <a:ea typeface="ＭＳ Ｐゴシック" charset="-128"/>
          <a:cs typeface="ＭＳ Ｐゴシック" charset="-128"/>
        </a:defRPr>
      </a:lvl4pPr>
      <a:lvl5pPr algn="ctr" defTabSz="457200" rtl="0" eaLnBrk="0" fontAlgn="base" hangingPunct="0">
        <a:lnSpc>
          <a:spcPct val="90000"/>
        </a:lnSpc>
        <a:spcBef>
          <a:spcPct val="0"/>
        </a:spcBef>
        <a:spcAft>
          <a:spcPct val="0"/>
        </a:spcAft>
        <a:defRPr sz="2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32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Arial"/>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charset="-128"/>
          <a:cs typeface="Arial"/>
        </a:defRPr>
      </a:lvl3pPr>
      <a:lvl4pPr marL="16002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128"/>
          <a:cs typeface="Arial"/>
        </a:defRPr>
      </a:lvl4pPr>
      <a:lvl5pPr marL="20574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auto">
          <a:xfrm>
            <a:off x="107950" y="3429000"/>
            <a:ext cx="89281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ctr">
              <a:spcAft>
                <a:spcPts val="600"/>
              </a:spcAft>
            </a:pPr>
            <a:r>
              <a:rPr lang="en-GB" sz="2400" b="1" dirty="0" smtClean="0"/>
              <a:t>Presentation at the European Business Association (EBA)</a:t>
            </a:r>
            <a:endParaRPr lang="en-GB" sz="2400" b="1" dirty="0">
              <a:solidFill>
                <a:srgbClr val="1C1C1C"/>
              </a:solidFill>
            </a:endParaRPr>
          </a:p>
          <a:p>
            <a:pPr algn="ctr">
              <a:spcAft>
                <a:spcPts val="600"/>
              </a:spcAft>
            </a:pPr>
            <a:r>
              <a:rPr lang="en-GB" sz="2400" dirty="0"/>
              <a:t>Chisinau, </a:t>
            </a:r>
            <a:r>
              <a:rPr lang="en-GB" sz="2400" dirty="0" smtClean="0"/>
              <a:t>24 </a:t>
            </a:r>
            <a:r>
              <a:rPr lang="en-GB" sz="2400" dirty="0"/>
              <a:t>April 2013</a:t>
            </a:r>
            <a:endParaRPr lang="en-GB" sz="2400" dirty="0" smtClean="0"/>
          </a:p>
          <a:p>
            <a:pPr algn="ctr">
              <a:spcAft>
                <a:spcPts val="600"/>
              </a:spcAft>
            </a:pPr>
            <a:endParaRPr lang="en-GB" sz="2000" dirty="0" smtClean="0"/>
          </a:p>
          <a:p>
            <a:pPr algn="ctr">
              <a:spcAft>
                <a:spcPts val="600"/>
              </a:spcAft>
            </a:pPr>
            <a:endParaRPr lang="en-GB" sz="2000" dirty="0" smtClean="0"/>
          </a:p>
          <a:p>
            <a:pPr algn="ctr">
              <a:spcBef>
                <a:spcPts val="600"/>
              </a:spcBef>
              <a:spcAft>
                <a:spcPts val="600"/>
              </a:spcAft>
            </a:pPr>
            <a:r>
              <a:rPr lang="en-GB" sz="2400" b="1" dirty="0" smtClean="0"/>
              <a:t>Dr. Ricardo Giucci</a:t>
            </a:r>
            <a:endParaRPr lang="en-GB" sz="2400" b="1" dirty="0"/>
          </a:p>
          <a:p>
            <a:pPr algn="ctr">
              <a:spcBef>
                <a:spcPts val="600"/>
              </a:spcBef>
              <a:spcAft>
                <a:spcPts val="600"/>
              </a:spcAft>
            </a:pPr>
            <a:r>
              <a:rPr lang="en-GB" sz="2400" dirty="0"/>
              <a:t>German Economic Team </a:t>
            </a:r>
            <a:r>
              <a:rPr lang="en-GB" sz="2400" dirty="0" smtClean="0"/>
              <a:t>Moldova</a:t>
            </a:r>
            <a:endParaRPr lang="en-GB" sz="2400" dirty="0">
              <a:solidFill>
                <a:srgbClr val="FF0000"/>
              </a:solidFill>
            </a:endParaRPr>
          </a:p>
          <a:p>
            <a:pPr algn="ctr">
              <a:spcBef>
                <a:spcPts val="600"/>
              </a:spcBef>
              <a:spcAft>
                <a:spcPts val="600"/>
              </a:spcAft>
            </a:pPr>
            <a:endParaRPr lang="en-GB" sz="2400" dirty="0"/>
          </a:p>
          <a:p>
            <a:pPr>
              <a:lnSpc>
                <a:spcPct val="140000"/>
              </a:lnSpc>
            </a:pPr>
            <a:r>
              <a:rPr lang="de-DE" altLang="en-US" sz="2000" dirty="0"/>
              <a:t>	</a:t>
            </a:r>
            <a:endParaRPr lang="de-DE" altLang="en-US" sz="2000" dirty="0">
              <a:solidFill>
                <a:srgbClr val="FF0000"/>
              </a:solidFill>
            </a:endParaRPr>
          </a:p>
        </p:txBody>
      </p:sp>
      <p:sp>
        <p:nvSpPr>
          <p:cNvPr id="4099" name="Title 16385"/>
          <p:cNvSpPr txBox="1">
            <a:spLocks/>
          </p:cNvSpPr>
          <p:nvPr/>
        </p:nvSpPr>
        <p:spPr bwMode="auto">
          <a:xfrm>
            <a:off x="107950" y="1195388"/>
            <a:ext cx="8712522" cy="187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ctr" eaLnBrk="1" hangingPunct="1">
              <a:lnSpc>
                <a:spcPct val="150000"/>
              </a:lnSpc>
            </a:pPr>
            <a:r>
              <a:rPr lang="en-US" sz="3200" b="1" dirty="0">
                <a:solidFill>
                  <a:srgbClr val="C00000"/>
                </a:solidFill>
              </a:rPr>
              <a:t>Eurozone crisis and its impact on </a:t>
            </a:r>
            <a:r>
              <a:rPr lang="en-US" sz="3200" b="1" dirty="0" smtClean="0">
                <a:solidFill>
                  <a:srgbClr val="C00000"/>
                </a:solidFill>
              </a:rPr>
              <a:t>Moldova</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79388" y="620713"/>
            <a:ext cx="8713787" cy="504825"/>
          </a:xfrm>
        </p:spPr>
        <p:txBody>
          <a:bodyPr/>
          <a:lstStyle/>
          <a:p>
            <a:pPr eaLnBrk="1" hangingPunct="1"/>
            <a:r>
              <a:rPr lang="en-GB" sz="2000" b="1" dirty="0" smtClean="0"/>
              <a:t>Adjustment programs in some member countries: Austerity &amp; reforms </a:t>
            </a:r>
          </a:p>
        </p:txBody>
      </p:sp>
      <p:sp>
        <p:nvSpPr>
          <p:cNvPr id="7" name="Textfeld 6"/>
          <p:cNvSpPr txBox="1"/>
          <p:nvPr/>
        </p:nvSpPr>
        <p:spPr>
          <a:xfrm>
            <a:off x="314325" y="1287463"/>
            <a:ext cx="8697913" cy="312737"/>
          </a:xfrm>
          <a:prstGeom prst="rect">
            <a:avLst/>
          </a:prstGeom>
          <a:noFill/>
        </p:spPr>
        <p:txBody>
          <a:bodyPr lIns="0" tIns="0" rIns="0" bIns="0"/>
          <a:lstStyle/>
          <a:p>
            <a:pPr marL="180000" indent="-180000">
              <a:spcAft>
                <a:spcPts val="600"/>
              </a:spcAft>
              <a:buClr>
                <a:schemeClr val="tx1"/>
              </a:buClr>
              <a:buSzPct val="80000"/>
              <a:defRPr/>
            </a:pPr>
            <a:r>
              <a:rPr lang="en-GB" sz="1400" dirty="0">
                <a:latin typeface="+mj-lt"/>
                <a:ea typeface="+mn-ea"/>
              </a:rPr>
              <a:t>Overview of adjustment programs in member </a:t>
            </a:r>
            <a:r>
              <a:rPr lang="en-GB" sz="1400" dirty="0" smtClean="0">
                <a:latin typeface="+mj-lt"/>
                <a:ea typeface="+mn-ea"/>
              </a:rPr>
              <a:t>states</a:t>
            </a:r>
            <a:endParaRPr lang="en-GB" sz="1400" dirty="0">
              <a:latin typeface="+mj-lt"/>
              <a:ea typeface="+mn-ea"/>
            </a:endParaRPr>
          </a:p>
        </p:txBody>
      </p:sp>
      <p:sp>
        <p:nvSpPr>
          <p:cNvPr id="14341" name="Textplatzhalter 2"/>
          <p:cNvSpPr txBox="1">
            <a:spLocks/>
          </p:cNvSpPr>
          <p:nvPr/>
        </p:nvSpPr>
        <p:spPr bwMode="auto">
          <a:xfrm>
            <a:off x="360363" y="6165850"/>
            <a:ext cx="6808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spcBef>
                <a:spcPct val="20000"/>
              </a:spcBef>
              <a:buClr>
                <a:srgbClr val="003399"/>
              </a:buClr>
              <a:buFont typeface="Wingdings" pitchFamily="2" charset="2"/>
              <a:buNone/>
            </a:pPr>
            <a:r>
              <a:rPr lang="en-US" sz="1100" dirty="0"/>
              <a:t>Source: European </a:t>
            </a:r>
            <a:r>
              <a:rPr lang="en-US" sz="1100" dirty="0" smtClean="0"/>
              <a:t>Commission, IMF</a:t>
            </a:r>
            <a:endParaRPr lang="en-US" sz="1100" dirty="0"/>
          </a:p>
        </p:txBody>
      </p:sp>
      <p:sp>
        <p:nvSpPr>
          <p:cNvPr id="8"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87F26D3A-3492-4DD4-AC48-553D5D860892}" type="slidenum">
              <a:rPr lang="de-DE" sz="1200" smtClean="0">
                <a:solidFill>
                  <a:schemeClr val="tx1">
                    <a:lumMod val="85000"/>
                    <a:lumOff val="15000"/>
                  </a:schemeClr>
                </a:solidFill>
              </a:rPr>
              <a:pPr algn="ctr" eaLnBrk="1" hangingPunct="1">
                <a:defRPr/>
              </a:pPr>
              <a:t>10</a:t>
            </a:fld>
            <a:endParaRPr lang="de-DE" sz="1200" dirty="0" smtClean="0">
              <a:solidFill>
                <a:schemeClr val="tx1">
                  <a:lumMod val="85000"/>
                  <a:lumOff val="15000"/>
                </a:schemeClr>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860204075"/>
              </p:ext>
            </p:extLst>
          </p:nvPr>
        </p:nvGraphicFramePr>
        <p:xfrm>
          <a:off x="323528" y="1628800"/>
          <a:ext cx="8136904" cy="4403082"/>
        </p:xfrm>
        <a:graphic>
          <a:graphicData uri="http://schemas.openxmlformats.org/drawingml/2006/table">
            <a:tbl>
              <a:tblPr firstRow="1" firstCol="1" bandRow="1">
                <a:tableStyleId>{0660B408-B3CF-4A94-85FC-2B1E0A45F4A2}</a:tableStyleId>
              </a:tblPr>
              <a:tblGrid>
                <a:gridCol w="2027323"/>
                <a:gridCol w="2036527"/>
                <a:gridCol w="2036527"/>
                <a:gridCol w="2036527"/>
              </a:tblGrid>
              <a:tr h="218959">
                <a:tc>
                  <a:txBody>
                    <a:bodyPr/>
                    <a:lstStyle/>
                    <a:p>
                      <a:pPr>
                        <a:lnSpc>
                          <a:spcPct val="115000"/>
                        </a:lnSpc>
                        <a:spcAft>
                          <a:spcPts val="0"/>
                        </a:spcAft>
                      </a:pPr>
                      <a:r>
                        <a:rPr lang="en-GB" sz="1400" noProof="0" dirty="0" smtClean="0">
                          <a:effectLst/>
                        </a:rPr>
                        <a:t> </a:t>
                      </a:r>
                      <a:endParaRPr lang="en-GB" sz="1400"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400" noProof="0" dirty="0" smtClean="0">
                          <a:effectLst/>
                        </a:rPr>
                        <a:t>Greece</a:t>
                      </a:r>
                      <a:endParaRPr lang="en-GB" sz="1400" b="1"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400" noProof="0" dirty="0" smtClean="0">
                          <a:effectLst/>
                        </a:rPr>
                        <a:t>Ireland</a:t>
                      </a:r>
                      <a:endParaRPr lang="en-GB" sz="1400" b="1"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400" noProof="0" dirty="0" smtClean="0">
                          <a:effectLst/>
                        </a:rPr>
                        <a:t>Portugal</a:t>
                      </a:r>
                      <a:endParaRPr lang="en-GB" sz="1400" b="1" noProof="0" dirty="0">
                        <a:effectLst/>
                        <a:latin typeface="Calibri"/>
                        <a:ea typeface="Calibri"/>
                        <a:cs typeface="Times New Roman"/>
                      </a:endParaRPr>
                    </a:p>
                  </a:txBody>
                  <a:tcPr marL="42324" marR="42324" marT="0" marB="0"/>
                </a:tc>
              </a:tr>
              <a:tr h="452999">
                <a:tc>
                  <a:txBody>
                    <a:bodyPr/>
                    <a:lstStyle/>
                    <a:p>
                      <a:pPr>
                        <a:lnSpc>
                          <a:spcPct val="115000"/>
                        </a:lnSpc>
                        <a:spcAft>
                          <a:spcPts val="0"/>
                        </a:spcAft>
                      </a:pPr>
                      <a:r>
                        <a:rPr lang="en-GB" sz="1200" noProof="0" dirty="0" smtClean="0">
                          <a:effectLst/>
                        </a:rPr>
                        <a:t>Period covered by EU assistance</a:t>
                      </a:r>
                      <a:endParaRPr lang="en-GB" sz="1200" b="1"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Assistance available up to December 2014</a:t>
                      </a:r>
                    </a:p>
                  </a:txBody>
                  <a:tcPr marL="42324" marR="42324" marT="0" marB="0"/>
                </a:tc>
                <a:tc>
                  <a:txBody>
                    <a:bodyPr/>
                    <a:lstStyle/>
                    <a:p>
                      <a:pPr>
                        <a:lnSpc>
                          <a:spcPct val="115000"/>
                        </a:lnSpc>
                        <a:spcAft>
                          <a:spcPts val="0"/>
                        </a:spcAft>
                      </a:pPr>
                      <a:r>
                        <a:rPr lang="en-GB" sz="1200" noProof="0" dirty="0" smtClean="0">
                          <a:effectLst/>
                        </a:rPr>
                        <a:t>Assistance</a:t>
                      </a:r>
                      <a:r>
                        <a:rPr lang="en-GB" sz="1200" baseline="0" noProof="0" dirty="0" smtClean="0">
                          <a:effectLst/>
                        </a:rPr>
                        <a:t> available up to December 2013</a:t>
                      </a:r>
                      <a:endParaRPr lang="en-GB" sz="1200"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Assistance available up to July 2014</a:t>
                      </a:r>
                      <a:endParaRPr lang="en-GB" sz="1200" noProof="0" dirty="0">
                        <a:effectLst/>
                        <a:latin typeface="Calibri"/>
                        <a:ea typeface="Calibri"/>
                        <a:cs typeface="Times New Roman"/>
                      </a:endParaRPr>
                    </a:p>
                  </a:txBody>
                  <a:tcPr marL="42324" marR="42324" marT="0" marB="0"/>
                </a:tc>
              </a:tr>
              <a:tr h="921080">
                <a:tc>
                  <a:txBody>
                    <a:bodyPr/>
                    <a:lstStyle/>
                    <a:p>
                      <a:pPr>
                        <a:lnSpc>
                          <a:spcPct val="115000"/>
                        </a:lnSpc>
                        <a:spcAft>
                          <a:spcPts val="0"/>
                        </a:spcAft>
                      </a:pPr>
                      <a:r>
                        <a:rPr lang="en-GB" sz="1200" noProof="0" dirty="0" smtClean="0">
                          <a:effectLst/>
                        </a:rPr>
                        <a:t>Financial instruments</a:t>
                      </a:r>
                      <a:endParaRPr lang="en-GB" sz="1200" b="1"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EFSF; Bilateral loans from eurozone</a:t>
                      </a:r>
                      <a:r>
                        <a:rPr lang="en-GB" sz="1200" baseline="0" noProof="0" dirty="0" smtClean="0">
                          <a:effectLst/>
                        </a:rPr>
                        <a:t> member states</a:t>
                      </a:r>
                      <a:r>
                        <a:rPr lang="en-GB" sz="1200" noProof="0" dirty="0" smtClean="0">
                          <a:effectLst/>
                        </a:rPr>
                        <a:t> </a:t>
                      </a:r>
                      <a:endParaRPr lang="en-GB" sz="1200"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EFSF; EFSM; bilateral</a:t>
                      </a:r>
                      <a:r>
                        <a:rPr lang="en-GB" sz="1200" baseline="0" noProof="0" dirty="0" smtClean="0">
                          <a:effectLst/>
                        </a:rPr>
                        <a:t> loans from the UK, Sweden and Denmark, Irish reserves</a:t>
                      </a:r>
                      <a:endParaRPr lang="en-GB" sz="1200"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ESFS; EFSM</a:t>
                      </a:r>
                      <a:endParaRPr lang="en-GB" sz="1200" noProof="0" dirty="0">
                        <a:effectLst/>
                        <a:latin typeface="Calibri"/>
                        <a:ea typeface="Calibri"/>
                        <a:cs typeface="Times New Roman"/>
                      </a:endParaRPr>
                    </a:p>
                  </a:txBody>
                  <a:tcPr marL="42324" marR="42324" marT="0" marB="0"/>
                </a:tc>
              </a:tr>
              <a:tr h="448154">
                <a:tc>
                  <a:txBody>
                    <a:bodyPr/>
                    <a:lstStyle/>
                    <a:p>
                      <a:pPr>
                        <a:lnSpc>
                          <a:spcPct val="115000"/>
                        </a:lnSpc>
                        <a:spcAft>
                          <a:spcPts val="0"/>
                        </a:spcAft>
                      </a:pPr>
                      <a:r>
                        <a:rPr lang="en-GB" sz="1200" noProof="0" dirty="0" smtClean="0">
                          <a:effectLst/>
                        </a:rPr>
                        <a:t>Amount</a:t>
                      </a:r>
                      <a:r>
                        <a:rPr lang="en-GB" sz="1200" baseline="0" noProof="0" dirty="0" smtClean="0">
                          <a:effectLst/>
                        </a:rPr>
                        <a:t> granted by the EU</a:t>
                      </a:r>
                      <a:endParaRPr lang="en-GB" sz="1200" b="1" noProof="0" dirty="0">
                        <a:effectLst/>
                        <a:latin typeface="+mn-lt"/>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Up to € 197.6 bn</a:t>
                      </a:r>
                      <a:endParaRPr lang="en-GB" sz="1200" noProof="0" dirty="0">
                        <a:effectLst/>
                        <a:latin typeface="+mn-lt"/>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Up to € 45 </a:t>
                      </a:r>
                      <a:r>
                        <a:rPr lang="en-GB" sz="1200" noProof="0" dirty="0" err="1" smtClean="0">
                          <a:effectLst/>
                        </a:rPr>
                        <a:t>bn</a:t>
                      </a:r>
                      <a:endParaRPr lang="en-GB" sz="1200"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Up to € 52 </a:t>
                      </a:r>
                      <a:r>
                        <a:rPr lang="en-GB" sz="1200" noProof="0" dirty="0" err="1" smtClean="0">
                          <a:effectLst/>
                        </a:rPr>
                        <a:t>bn</a:t>
                      </a:r>
                      <a:endParaRPr lang="en-GB" sz="1200" noProof="0" dirty="0">
                        <a:effectLst/>
                        <a:latin typeface="Calibri"/>
                        <a:ea typeface="Calibri"/>
                        <a:cs typeface="Times New Roman"/>
                      </a:endParaRPr>
                    </a:p>
                  </a:txBody>
                  <a:tcPr marL="42324" marR="42324" marT="0" marB="0"/>
                </a:tc>
              </a:tr>
              <a:tr h="687040">
                <a:tc>
                  <a:txBody>
                    <a:bodyPr/>
                    <a:lstStyle/>
                    <a:p>
                      <a:pPr>
                        <a:lnSpc>
                          <a:spcPct val="115000"/>
                        </a:lnSpc>
                        <a:spcAft>
                          <a:spcPts val="0"/>
                        </a:spcAft>
                      </a:pPr>
                      <a:r>
                        <a:rPr lang="en-GB" sz="1200" noProof="0" dirty="0" smtClean="0">
                          <a:effectLst/>
                        </a:rPr>
                        <a:t>Total</a:t>
                      </a:r>
                      <a:r>
                        <a:rPr lang="en-GB" sz="1200" baseline="0" noProof="0" dirty="0" smtClean="0">
                          <a:effectLst/>
                        </a:rPr>
                        <a:t> size of the assistance (including other lenders)</a:t>
                      </a:r>
                      <a:endParaRPr lang="en-GB" sz="1200" b="1"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€ 245.7 bn (48.1 bn</a:t>
                      </a:r>
                      <a:r>
                        <a:rPr lang="en-GB" sz="1200" baseline="0" noProof="0" dirty="0" smtClean="0">
                          <a:effectLst/>
                        </a:rPr>
                        <a:t> from</a:t>
                      </a:r>
                      <a:r>
                        <a:rPr lang="en-GB" sz="1200" noProof="0" dirty="0" smtClean="0">
                          <a:effectLst/>
                        </a:rPr>
                        <a:t> IMF)</a:t>
                      </a:r>
                      <a:endParaRPr lang="en-GB" sz="1200"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€ 85 bn (22.5 bn from IMF)</a:t>
                      </a:r>
                      <a:endParaRPr lang="en-GB" sz="1200"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€ 79.5 </a:t>
                      </a:r>
                      <a:r>
                        <a:rPr lang="en-GB" sz="1200" noProof="0" dirty="0" err="1" smtClean="0">
                          <a:effectLst/>
                        </a:rPr>
                        <a:t>bn</a:t>
                      </a:r>
                      <a:r>
                        <a:rPr lang="en-GB" sz="1200" noProof="0" dirty="0" smtClean="0">
                          <a:effectLst/>
                        </a:rPr>
                        <a:t> (27.5</a:t>
                      </a:r>
                      <a:r>
                        <a:rPr lang="en-GB" sz="1200" baseline="0" noProof="0" dirty="0" smtClean="0">
                          <a:effectLst/>
                        </a:rPr>
                        <a:t> </a:t>
                      </a:r>
                      <a:r>
                        <a:rPr lang="en-GB" sz="1200" baseline="0" noProof="0" dirty="0" err="1" smtClean="0">
                          <a:effectLst/>
                        </a:rPr>
                        <a:t>bn</a:t>
                      </a:r>
                      <a:r>
                        <a:rPr lang="en-GB" sz="1200" baseline="0" noProof="0" dirty="0" smtClean="0">
                          <a:effectLst/>
                        </a:rPr>
                        <a:t> from </a:t>
                      </a:r>
                      <a:r>
                        <a:rPr lang="en-GB" sz="1200" noProof="0" dirty="0" smtClean="0">
                          <a:effectLst/>
                        </a:rPr>
                        <a:t>IMF)</a:t>
                      </a:r>
                      <a:endParaRPr lang="en-GB" sz="1200" noProof="0" dirty="0">
                        <a:effectLst/>
                        <a:latin typeface="Calibri"/>
                        <a:ea typeface="Calibri"/>
                        <a:cs typeface="Times New Roman"/>
                      </a:endParaRPr>
                    </a:p>
                  </a:txBody>
                  <a:tcPr marL="42324" marR="42324" marT="0" marB="0"/>
                </a:tc>
              </a:tr>
              <a:tr h="1664256">
                <a:tc>
                  <a:txBody>
                    <a:bodyPr/>
                    <a:lstStyle/>
                    <a:p>
                      <a:pPr>
                        <a:lnSpc>
                          <a:spcPct val="115000"/>
                        </a:lnSpc>
                        <a:spcAft>
                          <a:spcPts val="0"/>
                        </a:spcAft>
                      </a:pPr>
                      <a:r>
                        <a:rPr lang="en-GB" sz="1200" noProof="0" dirty="0" smtClean="0">
                          <a:effectLst/>
                        </a:rPr>
                        <a:t>Main</a:t>
                      </a:r>
                      <a:r>
                        <a:rPr lang="en-GB" sz="1200" baseline="0" noProof="0" dirty="0" smtClean="0">
                          <a:effectLst/>
                        </a:rPr>
                        <a:t> areas of policy conditionality</a:t>
                      </a:r>
                      <a:endParaRPr lang="en-GB" sz="1200" b="1"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 Fiscal</a:t>
                      </a:r>
                      <a:r>
                        <a:rPr lang="en-GB" sz="1200" baseline="0" noProof="0" dirty="0" smtClean="0">
                          <a:effectLst/>
                        </a:rPr>
                        <a:t> consolidation</a:t>
                      </a:r>
                      <a:r>
                        <a:rPr lang="en-GB" sz="1200" noProof="0" dirty="0" smtClean="0">
                          <a:effectLst/>
                        </a:rPr>
                        <a:t> </a:t>
                      </a:r>
                    </a:p>
                    <a:p>
                      <a:pPr>
                        <a:lnSpc>
                          <a:spcPct val="115000"/>
                        </a:lnSpc>
                        <a:spcAft>
                          <a:spcPts val="0"/>
                        </a:spcAft>
                      </a:pPr>
                      <a:r>
                        <a:rPr lang="en-GB" sz="1200" noProof="0" dirty="0" smtClean="0">
                          <a:effectLst/>
                        </a:rPr>
                        <a:t>* Fiscal</a:t>
                      </a:r>
                      <a:r>
                        <a:rPr lang="en-GB" sz="1200" baseline="0" noProof="0" dirty="0" smtClean="0">
                          <a:effectLst/>
                        </a:rPr>
                        <a:t> governance and reporting reform </a:t>
                      </a:r>
                      <a:endParaRPr lang="en-GB" sz="1200" noProof="0" dirty="0" smtClean="0">
                        <a:effectLst/>
                      </a:endParaRPr>
                    </a:p>
                    <a:p>
                      <a:pPr>
                        <a:lnSpc>
                          <a:spcPct val="115000"/>
                        </a:lnSpc>
                        <a:spcAft>
                          <a:spcPts val="0"/>
                        </a:spcAft>
                      </a:pPr>
                      <a:r>
                        <a:rPr lang="en-GB" sz="1200" noProof="0" dirty="0" smtClean="0">
                          <a:effectLst/>
                        </a:rPr>
                        <a:t>* Other structural reforms</a:t>
                      </a:r>
                      <a:endParaRPr lang="en-GB" sz="1200" noProof="0" dirty="0">
                        <a:effectLst/>
                        <a:latin typeface="Calibri"/>
                        <a:ea typeface="Calibri"/>
                        <a:cs typeface="Times New Roman"/>
                      </a:endParaRPr>
                    </a:p>
                  </a:txBody>
                  <a:tcPr marL="42324" marR="42324" marT="0" marB="0"/>
                </a:tc>
                <a:tc>
                  <a:txBody>
                    <a:bodyPr/>
                    <a:lstStyle/>
                    <a:p>
                      <a:pPr>
                        <a:lnSpc>
                          <a:spcPct val="115000"/>
                        </a:lnSpc>
                        <a:spcAft>
                          <a:spcPts val="0"/>
                        </a:spcAft>
                      </a:pPr>
                      <a:r>
                        <a:rPr lang="en-GB" sz="1200" noProof="0" dirty="0" smtClean="0">
                          <a:effectLst/>
                        </a:rPr>
                        <a:t>* Fiscal consolidation </a:t>
                      </a:r>
                    </a:p>
                    <a:p>
                      <a:pPr>
                        <a:lnSpc>
                          <a:spcPct val="115000"/>
                        </a:lnSpc>
                        <a:spcAft>
                          <a:spcPts val="0"/>
                        </a:spcAft>
                      </a:pPr>
                      <a:r>
                        <a:rPr lang="en-GB" sz="1200" noProof="0" dirty="0" smtClean="0">
                          <a:effectLst/>
                        </a:rPr>
                        <a:t>* Labour market reform</a:t>
                      </a:r>
                    </a:p>
                    <a:p>
                      <a:pPr>
                        <a:lnSpc>
                          <a:spcPct val="115000"/>
                        </a:lnSpc>
                        <a:spcAft>
                          <a:spcPts val="0"/>
                        </a:spcAft>
                      </a:pPr>
                      <a:endParaRPr lang="en-GB" sz="1200" noProof="0" dirty="0" smtClean="0">
                        <a:effectLst/>
                      </a:endParaRPr>
                    </a:p>
                    <a:p>
                      <a:pPr>
                        <a:lnSpc>
                          <a:spcPct val="115000"/>
                        </a:lnSpc>
                        <a:spcAft>
                          <a:spcPts val="0"/>
                        </a:spcAft>
                      </a:pPr>
                      <a:r>
                        <a:rPr lang="en-GB" sz="1200" noProof="0" dirty="0" smtClean="0">
                          <a:effectLst/>
                        </a:rPr>
                        <a:t>* Other structural reforms</a:t>
                      </a:r>
                      <a:endParaRPr lang="en-GB" sz="1200" noProof="0" dirty="0">
                        <a:effectLst/>
                      </a:endParaRPr>
                    </a:p>
                  </a:txBody>
                  <a:tcPr marL="42324" marR="42324" marT="0" marB="0"/>
                </a:tc>
                <a:tc>
                  <a:txBody>
                    <a:bodyPr/>
                    <a:lstStyle/>
                    <a:p>
                      <a:pPr>
                        <a:lnSpc>
                          <a:spcPct val="115000"/>
                        </a:lnSpc>
                        <a:spcAft>
                          <a:spcPts val="0"/>
                        </a:spcAft>
                      </a:pPr>
                      <a:r>
                        <a:rPr lang="en-GB" sz="1200" noProof="0" dirty="0" smtClean="0">
                          <a:effectLst/>
                        </a:rPr>
                        <a:t>* Fiscal consolidation </a:t>
                      </a:r>
                    </a:p>
                    <a:p>
                      <a:pPr>
                        <a:lnSpc>
                          <a:spcPct val="115000"/>
                        </a:lnSpc>
                        <a:spcAft>
                          <a:spcPts val="0"/>
                        </a:spcAft>
                      </a:pPr>
                      <a:r>
                        <a:rPr lang="en-GB" sz="1200" noProof="0" dirty="0" smtClean="0">
                          <a:effectLst/>
                        </a:rPr>
                        <a:t>* Banking sector recapitalisation and deleveraging</a:t>
                      </a:r>
                    </a:p>
                    <a:p>
                      <a:pPr>
                        <a:lnSpc>
                          <a:spcPct val="115000"/>
                        </a:lnSpc>
                        <a:spcAft>
                          <a:spcPts val="0"/>
                        </a:spcAft>
                      </a:pPr>
                      <a:r>
                        <a:rPr lang="en-GB" sz="1200" noProof="0" dirty="0" smtClean="0">
                          <a:effectLst/>
                        </a:rPr>
                        <a:t>* Other structural reforms</a:t>
                      </a:r>
                      <a:endParaRPr lang="en-GB" sz="1200" noProof="0" dirty="0">
                        <a:effectLst/>
                      </a:endParaRPr>
                    </a:p>
                  </a:txBody>
                  <a:tcPr marL="42324" marR="42324"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19100" y="549275"/>
            <a:ext cx="8229600" cy="431800"/>
          </a:xfrm>
        </p:spPr>
        <p:txBody>
          <a:bodyPr/>
          <a:lstStyle/>
          <a:p>
            <a:pPr eaLnBrk="1" hangingPunct="1"/>
            <a:r>
              <a:rPr lang="en-GB" sz="2000" b="1" dirty="0" smtClean="0"/>
              <a:t>2. Monetary Policy: The role of the ECB</a:t>
            </a:r>
          </a:p>
        </p:txBody>
      </p:sp>
      <p:sp>
        <p:nvSpPr>
          <p:cNvPr id="16387" name="Inhaltsplatzhalter 6"/>
          <p:cNvSpPr>
            <a:spLocks noGrp="1"/>
          </p:cNvSpPr>
          <p:nvPr>
            <p:ph idx="1"/>
          </p:nvPr>
        </p:nvSpPr>
        <p:spPr>
          <a:xfrm>
            <a:off x="4356100" y="981075"/>
            <a:ext cx="4537075" cy="5184775"/>
          </a:xfrm>
        </p:spPr>
        <p:txBody>
          <a:bodyPr lIns="0" tIns="0" rIns="0" bIns="0"/>
          <a:lstStyle/>
          <a:p>
            <a:pPr marL="179388" indent="-179388" eaLnBrk="1" hangingPunct="1">
              <a:spcAft>
                <a:spcPts val="600"/>
              </a:spcAft>
              <a:buSzPct val="80000"/>
            </a:pPr>
            <a:r>
              <a:rPr lang="en-GB" sz="1600" dirty="0" smtClean="0">
                <a:cs typeface="Arial" pitchFamily="34" charset="0"/>
              </a:rPr>
              <a:t>2011: Purchases of gov bonds on the secondary market (more than EUR 200 bn)</a:t>
            </a:r>
          </a:p>
          <a:p>
            <a:pPr marL="179388" indent="-179388" eaLnBrk="1" hangingPunct="1">
              <a:spcAft>
                <a:spcPts val="600"/>
              </a:spcAft>
              <a:buSzPct val="80000"/>
            </a:pPr>
            <a:r>
              <a:rPr lang="en-GB" sz="1600" dirty="0" smtClean="0">
                <a:cs typeface="Arial" pitchFamily="34" charset="0"/>
              </a:rPr>
              <a:t>2012: Intensive use of long-term refinancing operations (LTROs), partly used by banks to buy gov bonds</a:t>
            </a:r>
          </a:p>
          <a:p>
            <a:pPr marL="179388" indent="-179388" eaLnBrk="1" hangingPunct="1">
              <a:spcAft>
                <a:spcPts val="600"/>
              </a:spcAft>
              <a:buSzPct val="80000"/>
            </a:pPr>
            <a:r>
              <a:rPr lang="en-GB" sz="1600" dirty="0" smtClean="0">
                <a:cs typeface="Arial" pitchFamily="34" charset="0"/>
              </a:rPr>
              <a:t>6</a:t>
            </a:r>
            <a:r>
              <a:rPr lang="en-GB" sz="1600" baseline="30000" dirty="0" smtClean="0">
                <a:cs typeface="Arial" pitchFamily="34" charset="0"/>
              </a:rPr>
              <a:t>th</a:t>
            </a:r>
            <a:r>
              <a:rPr lang="en-GB" sz="1600" dirty="0" smtClean="0">
                <a:cs typeface="Arial" pitchFamily="34" charset="0"/>
              </a:rPr>
              <a:t> Sep 2012: ECB announces restart in buying short-term gov bonds “</a:t>
            </a:r>
            <a:r>
              <a:rPr lang="de-DE" sz="1600" dirty="0" err="1" smtClean="0">
                <a:cs typeface="Arial" pitchFamily="34" charset="0"/>
              </a:rPr>
              <a:t>Outright</a:t>
            </a:r>
            <a:r>
              <a:rPr lang="de-DE" sz="1600" dirty="0" smtClean="0">
                <a:cs typeface="Arial" pitchFamily="34" charset="0"/>
              </a:rPr>
              <a:t> </a:t>
            </a:r>
            <a:r>
              <a:rPr lang="de-DE" sz="1600" dirty="0" err="1" smtClean="0">
                <a:cs typeface="Arial" pitchFamily="34" charset="0"/>
              </a:rPr>
              <a:t>Monetary</a:t>
            </a:r>
            <a:r>
              <a:rPr lang="de-DE" sz="1600" dirty="0" smtClean="0">
                <a:cs typeface="Arial" pitchFamily="34" charset="0"/>
              </a:rPr>
              <a:t> Transactions (OMT)</a:t>
            </a:r>
            <a:r>
              <a:rPr lang="en-GB" sz="1600" dirty="0" smtClean="0">
                <a:cs typeface="Arial" pitchFamily="34" charset="0"/>
              </a:rPr>
              <a:t>” </a:t>
            </a:r>
            <a:r>
              <a:rPr lang="en-GB" sz="1600" u="sng" dirty="0" smtClean="0">
                <a:cs typeface="Arial" pitchFamily="34" charset="0"/>
              </a:rPr>
              <a:t>without</a:t>
            </a:r>
            <a:r>
              <a:rPr lang="en-GB" sz="1600" dirty="0" smtClean="0">
                <a:cs typeface="Arial" pitchFamily="34" charset="0"/>
              </a:rPr>
              <a:t> ex-ante limits</a:t>
            </a:r>
          </a:p>
          <a:p>
            <a:pPr marL="179388" indent="-179388" eaLnBrk="1" hangingPunct="1">
              <a:spcAft>
                <a:spcPts val="600"/>
              </a:spcAft>
              <a:buSzPct val="80000"/>
            </a:pPr>
            <a:r>
              <a:rPr lang="en-GB" sz="1600" dirty="0" smtClean="0">
                <a:cs typeface="Arial" pitchFamily="34" charset="0"/>
              </a:rPr>
              <a:t>Conditions: Adjustment program in place, EFSF/ESM also engaged in purchases of bonds</a:t>
            </a:r>
          </a:p>
          <a:p>
            <a:pPr marL="179388" indent="-179388" eaLnBrk="1" hangingPunct="1">
              <a:spcAft>
                <a:spcPts val="600"/>
              </a:spcAft>
              <a:buSzPct val="80000"/>
            </a:pPr>
            <a:r>
              <a:rPr lang="en-GB" sz="1600" b="1" dirty="0" smtClean="0">
                <a:cs typeface="Arial" pitchFamily="34" charset="0"/>
              </a:rPr>
              <a:t>Own view</a:t>
            </a:r>
            <a:r>
              <a:rPr lang="en-GB" sz="1600" dirty="0" smtClean="0">
                <a:cs typeface="Arial" pitchFamily="34" charset="0"/>
              </a:rPr>
              <a:t>:</a:t>
            </a:r>
          </a:p>
          <a:p>
            <a:pPr marL="636588" lvl="1" indent="-179388" eaLnBrk="1" hangingPunct="1">
              <a:spcAft>
                <a:spcPts val="600"/>
              </a:spcAft>
              <a:buSzPct val="80000"/>
              <a:buFont typeface="Wingdings" pitchFamily="2" charset="2"/>
              <a:buChar char="§"/>
            </a:pPr>
            <a:r>
              <a:rPr lang="en-GB" sz="1600" dirty="0" smtClean="0">
                <a:ea typeface="ＭＳ Ｐゴシック" pitchFamily="34" charset="-128"/>
                <a:cs typeface="Arial" pitchFamily="34" charset="0"/>
              </a:rPr>
              <a:t>Purchase of gov bonds certainly not ideal</a:t>
            </a:r>
          </a:p>
          <a:p>
            <a:pPr marL="636588" lvl="1" indent="-179388" eaLnBrk="1" hangingPunct="1">
              <a:spcAft>
                <a:spcPts val="600"/>
              </a:spcAft>
              <a:buSzPct val="80000"/>
              <a:buFont typeface="Wingdings" pitchFamily="2" charset="2"/>
              <a:buChar char="§"/>
            </a:pPr>
            <a:r>
              <a:rPr lang="en-GB" sz="1600" dirty="0" smtClean="0">
                <a:ea typeface="ＭＳ Ｐゴシック" pitchFamily="34" charset="-128"/>
                <a:cs typeface="Arial" pitchFamily="34" charset="0"/>
              </a:rPr>
              <a:t>But: Fiscal tools at the level of the eurozone still not working properly</a:t>
            </a:r>
          </a:p>
          <a:p>
            <a:pPr marL="636588" lvl="1" indent="-179388" eaLnBrk="1" hangingPunct="1">
              <a:spcAft>
                <a:spcPts val="600"/>
              </a:spcAft>
              <a:buSzPct val="80000"/>
              <a:buFont typeface="Wingdings" pitchFamily="2" charset="2"/>
              <a:buChar char="§"/>
            </a:pPr>
            <a:r>
              <a:rPr lang="en-GB" sz="1600" dirty="0" smtClean="0">
                <a:ea typeface="ＭＳ Ｐゴシック" pitchFamily="34" charset="-128"/>
                <a:cs typeface="Arial" pitchFamily="34" charset="0"/>
              </a:rPr>
              <a:t>Thus: Purchases of gov bonds as an emergency measure until proper fiscal tools are in place</a:t>
            </a:r>
          </a:p>
          <a:p>
            <a:pPr marL="179388" indent="-179388" eaLnBrk="1" hangingPunct="1">
              <a:spcAft>
                <a:spcPts val="600"/>
              </a:spcAft>
              <a:buClr>
                <a:schemeClr val="tx1"/>
              </a:buClr>
              <a:buSzPct val="80000"/>
            </a:pPr>
            <a:endParaRPr lang="en-GB" sz="1600" dirty="0" smtClean="0">
              <a:cs typeface="Arial" pitchFamily="34" charset="0"/>
            </a:endParaRPr>
          </a:p>
          <a:p>
            <a:pPr marL="636588" lvl="1" indent="-179388" eaLnBrk="1" hangingPunct="1">
              <a:spcAft>
                <a:spcPts val="600"/>
              </a:spcAft>
              <a:buClr>
                <a:schemeClr val="tx1"/>
              </a:buClr>
              <a:buSzPct val="80000"/>
              <a:buFont typeface="Wingdings" pitchFamily="2" charset="2"/>
              <a:buChar char="§"/>
            </a:pPr>
            <a:endParaRPr lang="en-GB" sz="1600" dirty="0" smtClean="0">
              <a:ea typeface="ＭＳ Ｐゴシック" pitchFamily="34" charset="-128"/>
              <a:cs typeface="Arial" pitchFamily="34" charset="0"/>
            </a:endParaRPr>
          </a:p>
          <a:p>
            <a:pPr marL="179388" indent="-179388" eaLnBrk="1" hangingPunct="1">
              <a:spcAft>
                <a:spcPts val="600"/>
              </a:spcAft>
              <a:buClr>
                <a:schemeClr val="tx1"/>
              </a:buClr>
              <a:buSzPct val="80000"/>
            </a:pPr>
            <a:endParaRPr lang="en-GB" sz="1600" dirty="0" smtClean="0"/>
          </a:p>
        </p:txBody>
      </p:sp>
      <p:sp>
        <p:nvSpPr>
          <p:cNvPr id="8" name="Textfeld 7"/>
          <p:cNvSpPr txBox="1"/>
          <p:nvPr/>
        </p:nvSpPr>
        <p:spPr>
          <a:xfrm>
            <a:off x="250825" y="1479550"/>
            <a:ext cx="4033838" cy="192088"/>
          </a:xfrm>
          <a:prstGeom prst="rect">
            <a:avLst/>
          </a:prstGeom>
          <a:noFill/>
        </p:spPr>
        <p:txBody>
          <a:bodyPr lIns="0" tIns="0" rIns="0" bIns="0"/>
          <a:lstStyle/>
          <a:p>
            <a:pPr marL="180000" indent="-180000" algn="ctr">
              <a:spcAft>
                <a:spcPts val="600"/>
              </a:spcAft>
              <a:buClr>
                <a:schemeClr val="tx1"/>
              </a:buClr>
              <a:buSzPct val="80000"/>
              <a:defRPr/>
            </a:pPr>
            <a:r>
              <a:rPr lang="en-GB" sz="1400" dirty="0">
                <a:latin typeface="+mj-lt"/>
                <a:ea typeface="+mn-ea"/>
              </a:rPr>
              <a:t>Monthly purchases of government debt</a:t>
            </a:r>
          </a:p>
          <a:p>
            <a:pPr marL="180000" indent="-180000" algn="ctr">
              <a:spcAft>
                <a:spcPts val="600"/>
              </a:spcAft>
              <a:buClr>
                <a:schemeClr val="tx1"/>
              </a:buClr>
              <a:buSzPct val="80000"/>
              <a:defRPr/>
            </a:pPr>
            <a:endParaRPr lang="en-GB" sz="1400" dirty="0">
              <a:latin typeface="+mj-lt"/>
              <a:ea typeface="+mn-ea"/>
            </a:endParaRPr>
          </a:p>
        </p:txBody>
      </p:sp>
      <p:sp>
        <p:nvSpPr>
          <p:cNvPr id="16389" name="Textplatzhalter 2"/>
          <p:cNvSpPr txBox="1">
            <a:spLocks/>
          </p:cNvSpPr>
          <p:nvPr/>
        </p:nvSpPr>
        <p:spPr bwMode="auto">
          <a:xfrm>
            <a:off x="390525" y="5876925"/>
            <a:ext cx="39655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spcBef>
                <a:spcPct val="20000"/>
              </a:spcBef>
              <a:buClr>
                <a:srgbClr val="003399"/>
              </a:buClr>
              <a:buFont typeface="Wingdings" pitchFamily="2" charset="2"/>
              <a:buNone/>
            </a:pPr>
            <a:r>
              <a:rPr lang="en-US" sz="1100"/>
              <a:t>Source: IMF, Bloomberg</a:t>
            </a:r>
          </a:p>
        </p:txBody>
      </p:sp>
      <p:pic>
        <p:nvPicPr>
          <p:cNvPr id="16390" name="Grafik 9"/>
          <p:cNvPicPr>
            <a:picLocks noChangeAspect="1" noChangeArrowheads="1"/>
          </p:cNvPicPr>
          <p:nvPr/>
        </p:nvPicPr>
        <p:blipFill>
          <a:blip r:embed="rId3">
            <a:extLst>
              <a:ext uri="{28A0092B-C50C-407E-A947-70E740481C1C}">
                <a14:useLocalDpi xmlns:a14="http://schemas.microsoft.com/office/drawing/2010/main" val="0"/>
              </a:ext>
            </a:extLst>
          </a:blip>
          <a:srcRect l="35385" t="39105" r="42622" b="26720"/>
          <a:stretch>
            <a:fillRect/>
          </a:stretch>
        </p:blipFill>
        <p:spPr bwMode="auto">
          <a:xfrm>
            <a:off x="250825" y="1730375"/>
            <a:ext cx="4033838"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ADA85253-D85F-48B5-BFEF-436013DC7B2D}" type="slidenum">
              <a:rPr lang="de-DE" sz="1200" smtClean="0">
                <a:solidFill>
                  <a:schemeClr val="tx1">
                    <a:lumMod val="85000"/>
                    <a:lumOff val="15000"/>
                  </a:schemeClr>
                </a:solidFill>
              </a:rPr>
              <a:pPr algn="ctr" eaLnBrk="1" hangingPunct="1">
                <a:defRPr/>
              </a:pPr>
              <a:t>11</a:t>
            </a:fld>
            <a:endParaRPr lang="de-DE" sz="12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419100" y="668338"/>
            <a:ext cx="8229600" cy="312737"/>
          </a:xfrm>
        </p:spPr>
        <p:txBody>
          <a:bodyPr/>
          <a:lstStyle/>
          <a:p>
            <a:pPr eaLnBrk="1" hangingPunct="1"/>
            <a:r>
              <a:rPr lang="en-GB" sz="2000" b="1" dirty="0" smtClean="0"/>
              <a:t>3. Decision on common banking supervision</a:t>
            </a:r>
          </a:p>
        </p:txBody>
      </p:sp>
      <p:sp>
        <p:nvSpPr>
          <p:cNvPr id="20483" name="Textplatzhalter 2"/>
          <p:cNvSpPr>
            <a:spLocks noGrp="1"/>
          </p:cNvSpPr>
          <p:nvPr>
            <p:ph idx="1"/>
          </p:nvPr>
        </p:nvSpPr>
        <p:spPr>
          <a:xfrm>
            <a:off x="395288" y="6164263"/>
            <a:ext cx="7848600" cy="360362"/>
          </a:xfrm>
        </p:spPr>
        <p:txBody>
          <a:bodyPr/>
          <a:lstStyle/>
          <a:p>
            <a:pPr marL="0" indent="0" eaLnBrk="1" hangingPunct="1">
              <a:buFont typeface="Wingdings" pitchFamily="2" charset="2"/>
              <a:buNone/>
            </a:pPr>
            <a:r>
              <a:rPr lang="en-US" sz="1100" smtClean="0"/>
              <a:t>Source: European Commission, BNP</a:t>
            </a:r>
          </a:p>
        </p:txBody>
      </p:sp>
      <p:sp>
        <p:nvSpPr>
          <p:cNvPr id="6" name="Textfeld 5"/>
          <p:cNvSpPr txBox="1"/>
          <p:nvPr/>
        </p:nvSpPr>
        <p:spPr>
          <a:xfrm>
            <a:off x="344488" y="1052513"/>
            <a:ext cx="8547992" cy="5113337"/>
          </a:xfrm>
          <a:prstGeom prst="rect">
            <a:avLst/>
          </a:prstGeom>
          <a:noFill/>
        </p:spPr>
        <p:txBody>
          <a:bodyPr lIns="0" tIns="0" rIns="0" bIns="0"/>
          <a:lstStyle/>
          <a:p>
            <a:pPr marL="285750" indent="-285750">
              <a:lnSpc>
                <a:spcPct val="150000"/>
              </a:lnSpc>
              <a:buSzPct val="100000"/>
              <a:buFont typeface="Wingdings" pitchFamily="2" charset="2"/>
              <a:buChar char="§"/>
              <a:defRPr/>
            </a:pPr>
            <a:r>
              <a:rPr lang="en-GB" sz="1500" dirty="0" smtClean="0">
                <a:ea typeface="+mn-ea"/>
                <a:cs typeface="Arial" pitchFamily="34" charset="0"/>
              </a:rPr>
              <a:t>December 2012</a:t>
            </a:r>
            <a:r>
              <a:rPr lang="en-GB" sz="1500" dirty="0" smtClean="0">
                <a:ea typeface="+mn-ea"/>
                <a:cs typeface="Arial" pitchFamily="34" charset="0"/>
              </a:rPr>
              <a:t>: </a:t>
            </a:r>
            <a:r>
              <a:rPr lang="en-GB" sz="1500" dirty="0" smtClean="0">
                <a:ea typeface="+mn-ea"/>
                <a:cs typeface="Arial" pitchFamily="34" charset="0"/>
              </a:rPr>
              <a:t>Agreement by eurozone finance ministers on common banking supervision</a:t>
            </a:r>
            <a:endParaRPr lang="en-GB" sz="1500" dirty="0" smtClean="0">
              <a:ea typeface="+mn-ea"/>
              <a:cs typeface="Arial" pitchFamily="34" charset="0"/>
            </a:endParaRPr>
          </a:p>
          <a:p>
            <a:pPr marL="285750" indent="-285750">
              <a:lnSpc>
                <a:spcPct val="150000"/>
              </a:lnSpc>
              <a:buSzPct val="100000"/>
              <a:buFont typeface="Arial" pitchFamily="34" charset="0"/>
              <a:buChar char="•"/>
              <a:defRPr/>
            </a:pPr>
            <a:r>
              <a:rPr lang="en-GB" sz="1500" dirty="0" smtClean="0">
                <a:ea typeface="+mn-ea"/>
                <a:cs typeface="Arial" pitchFamily="34" charset="0"/>
              </a:rPr>
              <a:t>Institution: ECB will become the bank supervisor of the eurozone</a:t>
            </a:r>
          </a:p>
          <a:p>
            <a:pPr marL="285750" indent="-285750">
              <a:lnSpc>
                <a:spcPct val="150000"/>
              </a:lnSpc>
              <a:buSzPct val="100000"/>
              <a:buFont typeface="Arial" pitchFamily="34" charset="0"/>
              <a:buChar char="•"/>
              <a:defRPr/>
            </a:pPr>
            <a:r>
              <a:rPr lang="en-GB" sz="1500" dirty="0" smtClean="0">
                <a:ea typeface="+mn-ea"/>
                <a:cs typeface="Arial" pitchFamily="34" charset="0"/>
              </a:rPr>
              <a:t>However: Only “big” banks (ca. 150 out of 6,000) will be directed supervised by ECB</a:t>
            </a:r>
          </a:p>
          <a:p>
            <a:pPr marL="742950" lvl="1" indent="-285750">
              <a:lnSpc>
                <a:spcPct val="150000"/>
              </a:lnSpc>
              <a:buSzPct val="100000"/>
              <a:buFont typeface="Arial" pitchFamily="34" charset="0"/>
              <a:buChar char="•"/>
              <a:defRPr/>
            </a:pPr>
            <a:r>
              <a:rPr lang="en-GB" sz="1500" dirty="0" smtClean="0">
                <a:ea typeface="+mn-ea"/>
                <a:cs typeface="Arial" pitchFamily="34" charset="0"/>
              </a:rPr>
              <a:t>Assets of EUR 30 bn or more   </a:t>
            </a:r>
            <a:r>
              <a:rPr lang="en-GB" sz="1500" u="sng" dirty="0" smtClean="0">
                <a:ea typeface="+mn-ea"/>
                <a:cs typeface="Arial" pitchFamily="34" charset="0"/>
              </a:rPr>
              <a:t>OR</a:t>
            </a:r>
          </a:p>
          <a:p>
            <a:pPr marL="742950" lvl="1" indent="-285750">
              <a:lnSpc>
                <a:spcPct val="150000"/>
              </a:lnSpc>
              <a:buSzPct val="100000"/>
              <a:buFont typeface="Arial" pitchFamily="34" charset="0"/>
              <a:buChar char="•"/>
              <a:defRPr/>
            </a:pPr>
            <a:r>
              <a:rPr lang="en-GB" sz="1500" dirty="0" smtClean="0">
                <a:ea typeface="+mn-ea"/>
                <a:cs typeface="Arial" pitchFamily="34" charset="0"/>
              </a:rPr>
              <a:t>Assets of 20% of national GPD or more</a:t>
            </a:r>
          </a:p>
          <a:p>
            <a:pPr marL="742950" lvl="1" indent="-285750">
              <a:lnSpc>
                <a:spcPct val="150000"/>
              </a:lnSpc>
              <a:buSzPct val="100000"/>
              <a:buFont typeface="Arial" pitchFamily="34" charset="0"/>
              <a:buChar char="•"/>
              <a:defRPr/>
            </a:pPr>
            <a:r>
              <a:rPr lang="en-GB" sz="1500" u="sng" dirty="0" smtClean="0">
                <a:ea typeface="+mn-ea"/>
                <a:cs typeface="Arial" pitchFamily="34" charset="0"/>
              </a:rPr>
              <a:t>But</a:t>
            </a:r>
            <a:r>
              <a:rPr lang="en-GB" sz="1500" dirty="0" smtClean="0">
                <a:ea typeface="+mn-ea"/>
                <a:cs typeface="Arial" pitchFamily="34" charset="0"/>
              </a:rPr>
              <a:t>: Minimum of 3 banks per country</a:t>
            </a:r>
          </a:p>
          <a:p>
            <a:pPr marL="285750" indent="-285750">
              <a:lnSpc>
                <a:spcPct val="150000"/>
              </a:lnSpc>
              <a:buSzPct val="100000"/>
              <a:buFont typeface="Arial" pitchFamily="34" charset="0"/>
              <a:buChar char="•"/>
              <a:defRPr/>
            </a:pPr>
            <a:r>
              <a:rPr lang="en-GB" sz="1500" dirty="0" smtClean="0">
                <a:ea typeface="+mn-ea"/>
                <a:cs typeface="Arial" pitchFamily="34" charset="0"/>
              </a:rPr>
              <a:t>If deemed necessary, ECB can also supervise smaller banks (own decision by ECB)</a:t>
            </a:r>
          </a:p>
          <a:p>
            <a:pPr marL="285750" indent="-285750">
              <a:lnSpc>
                <a:spcPct val="150000"/>
              </a:lnSpc>
              <a:buSzPct val="100000"/>
              <a:buFont typeface="Arial" pitchFamily="34" charset="0"/>
              <a:buChar char="•"/>
              <a:defRPr/>
            </a:pPr>
            <a:r>
              <a:rPr lang="en-GB" sz="1500" dirty="0" smtClean="0">
                <a:ea typeface="+mn-ea"/>
                <a:cs typeface="Arial" pitchFamily="34" charset="0"/>
              </a:rPr>
              <a:t>Strict separation from monetary policy, to avoid conflicts</a:t>
            </a:r>
          </a:p>
          <a:p>
            <a:pPr marL="285750" indent="-285750">
              <a:lnSpc>
                <a:spcPct val="150000"/>
              </a:lnSpc>
              <a:buSzPct val="100000"/>
              <a:buFont typeface="Arial" pitchFamily="34" charset="0"/>
              <a:buChar char="•"/>
              <a:defRPr/>
            </a:pPr>
            <a:r>
              <a:rPr lang="en-GB" sz="1500" dirty="0" smtClean="0">
                <a:ea typeface="+mn-ea"/>
                <a:cs typeface="Arial" pitchFamily="34" charset="0"/>
              </a:rPr>
              <a:t>Expected start of direct supervision: March 2014</a:t>
            </a:r>
          </a:p>
          <a:p>
            <a:pPr>
              <a:lnSpc>
                <a:spcPct val="150000"/>
              </a:lnSpc>
              <a:buSzPct val="150000"/>
              <a:defRPr/>
            </a:pPr>
            <a:r>
              <a:rPr lang="en-GB" sz="1500" b="1" dirty="0" smtClean="0">
                <a:ea typeface="+mn-ea"/>
                <a:cs typeface="Arial" pitchFamily="34" charset="0"/>
              </a:rPr>
              <a:t>Own view </a:t>
            </a:r>
          </a:p>
          <a:p>
            <a:pPr marL="285750" indent="-285750">
              <a:lnSpc>
                <a:spcPct val="150000"/>
              </a:lnSpc>
              <a:buSzPct val="150000"/>
              <a:buFont typeface="Arial" pitchFamily="34" charset="0"/>
              <a:buChar char="•"/>
              <a:defRPr/>
            </a:pPr>
            <a:r>
              <a:rPr lang="en-GB" sz="1500" dirty="0" smtClean="0">
                <a:ea typeface="+mn-ea"/>
                <a:cs typeface="Arial" pitchFamily="34" charset="0"/>
              </a:rPr>
              <a:t>Important step to allow direct financial support by ESM to commercial banks; de-linking of public debt and banking crisis</a:t>
            </a:r>
          </a:p>
          <a:p>
            <a:pPr marL="285750" indent="-285750">
              <a:lnSpc>
                <a:spcPct val="150000"/>
              </a:lnSpc>
              <a:buSzPct val="150000"/>
              <a:buFont typeface="Arial" pitchFamily="34" charset="0"/>
              <a:buChar char="•"/>
              <a:defRPr/>
            </a:pPr>
            <a:r>
              <a:rPr lang="en-GB" sz="1500" dirty="0" smtClean="0">
                <a:ea typeface="+mn-ea"/>
                <a:cs typeface="Arial" pitchFamily="34" charset="0"/>
              </a:rPr>
              <a:t>Necessary step to make the eurozone a more “complete” monetary union</a:t>
            </a:r>
            <a:endParaRPr lang="en-GB" sz="1500" dirty="0">
              <a:ea typeface="+mn-ea"/>
              <a:cs typeface="Arial" pitchFamily="34" charset="0"/>
            </a:endParaRPr>
          </a:p>
          <a:p>
            <a:pPr marL="285750" indent="-285750">
              <a:lnSpc>
                <a:spcPct val="150000"/>
              </a:lnSpc>
              <a:buSzPct val="100000"/>
              <a:buFont typeface="Wingdings" pitchFamily="2" charset="2"/>
              <a:buChar char="§"/>
              <a:defRPr/>
            </a:pPr>
            <a:r>
              <a:rPr lang="en-GB" sz="1500" dirty="0" smtClean="0">
                <a:ea typeface="+mn-ea"/>
                <a:cs typeface="Arial" pitchFamily="34" charset="0"/>
              </a:rPr>
              <a:t>Open questions: Common </a:t>
            </a:r>
            <a:r>
              <a:rPr lang="en-GB" sz="1500" dirty="0">
                <a:cs typeface="Arial" pitchFamily="34" charset="0"/>
              </a:rPr>
              <a:t>bank resolution institution </a:t>
            </a:r>
            <a:r>
              <a:rPr lang="en-GB" sz="1500" dirty="0" smtClean="0">
                <a:cs typeface="Arial" pitchFamily="34" charset="0"/>
              </a:rPr>
              <a:t>and </a:t>
            </a:r>
            <a:r>
              <a:rPr lang="en-GB" sz="1500" dirty="0" smtClean="0">
                <a:ea typeface="+mn-ea"/>
                <a:cs typeface="Arial" pitchFamily="34" charset="0"/>
              </a:rPr>
              <a:t>deposit guarantee scheme </a:t>
            </a:r>
            <a:r>
              <a:rPr lang="en-GB" sz="1500" dirty="0" smtClean="0">
                <a:cs typeface="Arial" pitchFamily="34" charset="0"/>
              </a:rPr>
              <a:t>to follow suit? First step towards a banking union?</a:t>
            </a:r>
            <a:endParaRPr lang="en-GB" sz="1500" dirty="0" smtClean="0">
              <a:ea typeface="+mn-ea"/>
              <a:cs typeface="Arial" pitchFamily="34" charset="0"/>
            </a:endParaRPr>
          </a:p>
        </p:txBody>
      </p:sp>
      <p:sp>
        <p:nvSpPr>
          <p:cNvPr id="8"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2803B16C-1329-4C7B-BF50-95C17D241BD2}" type="slidenum">
              <a:rPr lang="de-DE" sz="1200" smtClean="0">
                <a:solidFill>
                  <a:schemeClr val="tx1">
                    <a:lumMod val="85000"/>
                    <a:lumOff val="15000"/>
                  </a:schemeClr>
                </a:solidFill>
              </a:rPr>
              <a:pPr algn="ctr" eaLnBrk="1" hangingPunct="1">
                <a:defRPr/>
              </a:pPr>
              <a:t>12</a:t>
            </a:fld>
            <a:endParaRPr lang="de-DE" sz="12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25438" y="609600"/>
            <a:ext cx="8586787" cy="514350"/>
          </a:xfrm>
        </p:spPr>
        <p:txBody>
          <a:bodyPr/>
          <a:lstStyle/>
          <a:p>
            <a:pPr eaLnBrk="1" hangingPunct="1"/>
            <a:r>
              <a:rPr lang="en-GB" sz="2000" b="1" dirty="0" smtClean="0"/>
              <a:t>C. The case of Cyprus</a:t>
            </a:r>
          </a:p>
        </p:txBody>
      </p:sp>
      <p:sp>
        <p:nvSpPr>
          <p:cNvPr id="7" name="Textfeld 6"/>
          <p:cNvSpPr txBox="1"/>
          <p:nvPr/>
        </p:nvSpPr>
        <p:spPr>
          <a:xfrm>
            <a:off x="325438" y="1123950"/>
            <a:ext cx="8586787" cy="5184775"/>
          </a:xfrm>
          <a:prstGeom prst="rect">
            <a:avLst/>
          </a:prstGeom>
          <a:noFill/>
        </p:spPr>
        <p:txBody>
          <a:bodyPr lIns="0" tIns="0" rIns="0" bIns="0"/>
          <a:lstStyle/>
          <a:p>
            <a:pPr lvl="0">
              <a:lnSpc>
                <a:spcPct val="150000"/>
              </a:lnSpc>
              <a:buSzPct val="80000"/>
              <a:defRPr/>
            </a:pPr>
            <a:r>
              <a:rPr lang="en-US" sz="1700" b="1" u="sng" dirty="0" smtClean="0">
                <a:cs typeface="Arial" pitchFamily="34" charset="0"/>
              </a:rPr>
              <a:t>Background</a:t>
            </a:r>
          </a:p>
          <a:p>
            <a:pPr marL="171450" lvl="0" indent="-171450">
              <a:lnSpc>
                <a:spcPct val="150000"/>
              </a:lnSpc>
              <a:buSzPct val="80000"/>
              <a:buFont typeface="Wingdings" pitchFamily="2" charset="2"/>
              <a:buChar char="§"/>
              <a:defRPr/>
            </a:pPr>
            <a:r>
              <a:rPr lang="en-US" sz="1700" dirty="0" smtClean="0">
                <a:cs typeface="Arial" pitchFamily="34" charset="0"/>
              </a:rPr>
              <a:t>Significant </a:t>
            </a:r>
            <a:r>
              <a:rPr lang="en-US" sz="1700" dirty="0">
                <a:cs typeface="Arial" pitchFamily="34" charset="0"/>
              </a:rPr>
              <a:t>impact of Greek crisis, especially the haircut on public bonds, in which </a:t>
            </a:r>
            <a:r>
              <a:rPr lang="en-US" sz="1700" dirty="0" smtClean="0">
                <a:cs typeface="Arial" pitchFamily="34" charset="0"/>
              </a:rPr>
              <a:t>Cypriot </a:t>
            </a:r>
            <a:r>
              <a:rPr lang="en-US" sz="1700" dirty="0">
                <a:cs typeface="Arial" pitchFamily="34" charset="0"/>
              </a:rPr>
              <a:t>banks invested </a:t>
            </a:r>
            <a:r>
              <a:rPr lang="en-US" sz="1700" dirty="0" smtClean="0">
                <a:cs typeface="Arial" pitchFamily="34" charset="0"/>
              </a:rPr>
              <a:t>heavily, as well as loan-exposure to crisis-hit Greece</a:t>
            </a:r>
            <a:endParaRPr lang="de-DE" sz="1700" dirty="0">
              <a:cs typeface="Arial" pitchFamily="34" charset="0"/>
            </a:endParaRPr>
          </a:p>
          <a:p>
            <a:pPr marL="642938" lvl="1" indent="-285750">
              <a:lnSpc>
                <a:spcPct val="150000"/>
              </a:lnSpc>
              <a:buSzPct val="80000"/>
              <a:buFont typeface="Arial" pitchFamily="34" charset="0"/>
              <a:buChar char="•"/>
              <a:defRPr/>
            </a:pPr>
            <a:r>
              <a:rPr lang="en-US" sz="1700" dirty="0" smtClean="0">
                <a:cs typeface="Arial" pitchFamily="34" charset="0"/>
              </a:rPr>
              <a:t>Massive </a:t>
            </a:r>
            <a:r>
              <a:rPr lang="en-US" sz="1700" dirty="0">
                <a:cs typeface="Arial" pitchFamily="34" charset="0"/>
              </a:rPr>
              <a:t>recapitalization needs for domestic banks, which were in effect </a:t>
            </a:r>
            <a:r>
              <a:rPr lang="en-US" sz="1700" dirty="0" smtClean="0">
                <a:cs typeface="Arial" pitchFamily="34" charset="0"/>
              </a:rPr>
              <a:t>insolvent</a:t>
            </a:r>
            <a:endParaRPr lang="de-DE" sz="1700" dirty="0">
              <a:cs typeface="Arial" pitchFamily="34" charset="0"/>
            </a:endParaRPr>
          </a:p>
          <a:p>
            <a:pPr marL="171450" lvl="0" indent="-171450">
              <a:lnSpc>
                <a:spcPct val="150000"/>
              </a:lnSpc>
              <a:buSzPct val="80000"/>
              <a:buFont typeface="Wingdings" pitchFamily="2" charset="2"/>
              <a:buChar char="§"/>
              <a:defRPr/>
            </a:pPr>
            <a:r>
              <a:rPr lang="en-US" sz="1700" dirty="0">
                <a:cs typeface="Arial" pitchFamily="34" charset="0"/>
              </a:rPr>
              <a:t>At the same time, banking sector oversized (7 times bigger than GDP, compared to EU-average of 3.5); significant share of non-resident deposits (e.g. from CIS countries)</a:t>
            </a:r>
            <a:endParaRPr lang="de-DE" sz="1700" dirty="0">
              <a:cs typeface="Arial" pitchFamily="34" charset="0"/>
            </a:endParaRPr>
          </a:p>
          <a:p>
            <a:pPr marL="642938" lvl="1" indent="-285750">
              <a:lnSpc>
                <a:spcPct val="150000"/>
              </a:lnSpc>
              <a:buSzPct val="80000"/>
              <a:buFont typeface="Arial" pitchFamily="34" charset="0"/>
              <a:buChar char="•"/>
              <a:defRPr/>
            </a:pPr>
            <a:r>
              <a:rPr lang="en-US" sz="1700" dirty="0" smtClean="0">
                <a:cs typeface="Arial" pitchFamily="34" charset="0"/>
              </a:rPr>
              <a:t>Cyprus </a:t>
            </a:r>
            <a:r>
              <a:rPr lang="en-US" sz="1700" dirty="0">
                <a:cs typeface="Arial" pitchFamily="34" charset="0"/>
              </a:rPr>
              <a:t>serves as an offshore financial transactions hub for the CIS region for a number of reasons (e.g. favorable double taxation treaties)</a:t>
            </a:r>
            <a:endParaRPr lang="de-DE" sz="1700" dirty="0">
              <a:cs typeface="Arial" pitchFamily="34" charset="0"/>
            </a:endParaRPr>
          </a:p>
          <a:p>
            <a:pPr marL="642938" lvl="1" indent="-285750">
              <a:lnSpc>
                <a:spcPct val="150000"/>
              </a:lnSpc>
              <a:buSzPct val="80000"/>
              <a:buFont typeface="Arial" pitchFamily="34" charset="0"/>
              <a:buChar char="•"/>
              <a:defRPr/>
            </a:pPr>
            <a:r>
              <a:rPr lang="en-US" sz="1700" dirty="0" smtClean="0">
                <a:cs typeface="Arial" pitchFamily="34" charset="0"/>
              </a:rPr>
              <a:t>Financial </a:t>
            </a:r>
            <a:r>
              <a:rPr lang="en-US" sz="1700" dirty="0">
                <a:cs typeface="Arial" pitchFamily="34" charset="0"/>
              </a:rPr>
              <a:t>services and tourism (which </a:t>
            </a:r>
            <a:r>
              <a:rPr lang="en-US" sz="1700" dirty="0" smtClean="0">
                <a:cs typeface="Arial" pitchFamily="34" charset="0"/>
              </a:rPr>
              <a:t>are related</a:t>
            </a:r>
            <a:r>
              <a:rPr lang="en-US" sz="1700" dirty="0">
                <a:cs typeface="Arial" pitchFamily="34" charset="0"/>
              </a:rPr>
              <a:t>) are the main economic sectors</a:t>
            </a:r>
            <a:endParaRPr lang="de-DE" sz="1700" dirty="0">
              <a:cs typeface="Arial" pitchFamily="34" charset="0"/>
            </a:endParaRPr>
          </a:p>
          <a:p>
            <a:pPr marL="171450" lvl="0" indent="-171450">
              <a:lnSpc>
                <a:spcPct val="150000"/>
              </a:lnSpc>
              <a:buSzPct val="80000"/>
              <a:buFont typeface="Wingdings" pitchFamily="2" charset="2"/>
              <a:buChar char="§"/>
              <a:defRPr/>
            </a:pPr>
            <a:r>
              <a:rPr lang="en-US" sz="1700" dirty="0">
                <a:cs typeface="Arial" pitchFamily="34" charset="0"/>
              </a:rPr>
              <a:t>While public debt of the sovereign was not huge </a:t>
            </a:r>
            <a:r>
              <a:rPr lang="en-US" sz="1700" dirty="0" smtClean="0">
                <a:cs typeface="Arial" pitchFamily="34" charset="0"/>
              </a:rPr>
              <a:t>(</a:t>
            </a:r>
            <a:r>
              <a:rPr lang="en-US" sz="1700" dirty="0">
                <a:cs typeface="Arial" pitchFamily="34" charset="0"/>
              </a:rPr>
              <a:t>86.5% in 2012), the additional recap demands (ca. 60% of GDP) clearly overstretched its financial capabilities</a:t>
            </a:r>
            <a:endParaRPr lang="de-DE" sz="1700" dirty="0">
              <a:cs typeface="Arial" pitchFamily="34" charset="0"/>
            </a:endParaRPr>
          </a:p>
          <a:p>
            <a:pPr marL="171450" lvl="0" indent="-171450">
              <a:lnSpc>
                <a:spcPct val="150000"/>
              </a:lnSpc>
              <a:buSzPct val="80000"/>
              <a:buFont typeface="Wingdings" pitchFamily="2" charset="2"/>
              <a:buChar char="§"/>
              <a:defRPr/>
            </a:pPr>
            <a:r>
              <a:rPr lang="en-US" sz="1700" b="1" dirty="0">
                <a:cs typeface="Arial" pitchFamily="34" charset="0"/>
              </a:rPr>
              <a:t>Thus, request for support program (“bail-out”) from EU partners</a:t>
            </a:r>
            <a:endParaRPr lang="de-DE" sz="1700" b="1" dirty="0">
              <a:cs typeface="Arial" pitchFamily="34" charset="0"/>
            </a:endParaRPr>
          </a:p>
          <a:p>
            <a:pPr marL="171450" indent="-171450">
              <a:lnSpc>
                <a:spcPct val="150000"/>
              </a:lnSpc>
              <a:buSzPct val="80000"/>
              <a:buFont typeface="Wingdings" pitchFamily="2" charset="2"/>
              <a:buChar char="§"/>
              <a:defRPr/>
            </a:pPr>
            <a:endParaRPr lang="en-GB" sz="1700" dirty="0">
              <a:cs typeface="Arial" pitchFamily="34" charset="0"/>
            </a:endParaRPr>
          </a:p>
        </p:txBody>
      </p:sp>
      <p:sp>
        <p:nvSpPr>
          <p:cNvPr id="2" name="Foliennummernplatzhalter 1"/>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13</a:t>
            </a:fld>
            <a:endParaRPr lang="en-US"/>
          </a:p>
        </p:txBody>
      </p:sp>
    </p:spTree>
    <p:extLst>
      <p:ext uri="{BB962C8B-B14F-4D97-AF65-F5344CB8AC3E}">
        <p14:creationId xmlns:p14="http://schemas.microsoft.com/office/powerpoint/2010/main" val="3459742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AC05A4B0-F1DE-4953-A7E0-815C3B9F8AB9}" type="slidenum">
              <a:rPr lang="en-US" smtClean="0"/>
              <a:pPr/>
              <a:t>14</a:t>
            </a:fld>
            <a:endParaRPr lang="en-US"/>
          </a:p>
        </p:txBody>
      </p:sp>
      <p:sp>
        <p:nvSpPr>
          <p:cNvPr id="6" name="Textfeld 5"/>
          <p:cNvSpPr txBox="1"/>
          <p:nvPr/>
        </p:nvSpPr>
        <p:spPr>
          <a:xfrm>
            <a:off x="325438" y="609600"/>
            <a:ext cx="8586786" cy="400110"/>
          </a:xfrm>
          <a:prstGeom prst="rect">
            <a:avLst/>
          </a:prstGeom>
          <a:noFill/>
        </p:spPr>
        <p:txBody>
          <a:bodyPr wrap="square" rtlCol="0">
            <a:spAutoFit/>
          </a:bodyPr>
          <a:lstStyle/>
          <a:p>
            <a:pPr algn="ctr"/>
            <a:r>
              <a:rPr lang="en-GB" sz="2000" b="1" smtClean="0"/>
              <a:t>Cyprus – Recent Developments</a:t>
            </a:r>
            <a:endParaRPr lang="en-GB" sz="2000" b="1"/>
          </a:p>
        </p:txBody>
      </p:sp>
      <p:sp>
        <p:nvSpPr>
          <p:cNvPr id="7" name="Textfeld 6"/>
          <p:cNvSpPr txBox="1"/>
          <p:nvPr/>
        </p:nvSpPr>
        <p:spPr>
          <a:xfrm>
            <a:off x="325438" y="1009710"/>
            <a:ext cx="8586787" cy="5299015"/>
          </a:xfrm>
          <a:prstGeom prst="rect">
            <a:avLst/>
          </a:prstGeom>
          <a:noFill/>
        </p:spPr>
        <p:txBody>
          <a:bodyPr lIns="0" tIns="0" rIns="0" bIns="0"/>
          <a:lstStyle/>
          <a:p>
            <a:pPr>
              <a:lnSpc>
                <a:spcPct val="150000"/>
              </a:lnSpc>
              <a:buSzPct val="80000"/>
              <a:defRPr/>
            </a:pPr>
            <a:r>
              <a:rPr lang="en-US" sz="1600" b="1" u="sng" dirty="0" smtClean="0">
                <a:cs typeface="Arial" pitchFamily="34" charset="0"/>
              </a:rPr>
              <a:t>Support-package:</a:t>
            </a:r>
          </a:p>
          <a:p>
            <a:pPr marL="171450" indent="-171450">
              <a:lnSpc>
                <a:spcPct val="150000"/>
              </a:lnSpc>
              <a:buSzPct val="80000"/>
              <a:buFont typeface="Wingdings" pitchFamily="2" charset="2"/>
              <a:buChar char="§"/>
              <a:defRPr/>
            </a:pPr>
            <a:r>
              <a:rPr lang="en-US" sz="1600" dirty="0">
                <a:cs typeface="Arial" pitchFamily="34" charset="0"/>
              </a:rPr>
              <a:t>Negotiations with Euro </a:t>
            </a:r>
            <a:r>
              <a:rPr lang="en-US" sz="1600" dirty="0" smtClean="0">
                <a:cs typeface="Arial" pitchFamily="34" charset="0"/>
              </a:rPr>
              <a:t>Group led </a:t>
            </a:r>
            <a:r>
              <a:rPr lang="en-US" sz="1600" dirty="0">
                <a:cs typeface="Arial" pitchFamily="34" charset="0"/>
              </a:rPr>
              <a:t>to a EUR 10 bn bail-out </a:t>
            </a:r>
            <a:r>
              <a:rPr lang="en-US" sz="1600" dirty="0" smtClean="0">
                <a:cs typeface="Arial" pitchFamily="34" charset="0"/>
              </a:rPr>
              <a:t>loan (9 bn ESM and 1 bn IMF)</a:t>
            </a:r>
          </a:p>
          <a:p>
            <a:pPr marL="171450" indent="-171450">
              <a:lnSpc>
                <a:spcPct val="150000"/>
              </a:lnSpc>
              <a:buSzPct val="80000"/>
              <a:buFont typeface="Wingdings" pitchFamily="2" charset="2"/>
              <a:buChar char="§"/>
              <a:defRPr/>
            </a:pPr>
            <a:r>
              <a:rPr lang="en-US" sz="1600" dirty="0" smtClean="0">
                <a:cs typeface="Arial" pitchFamily="34" charset="0"/>
              </a:rPr>
              <a:t>Majority </a:t>
            </a:r>
            <a:r>
              <a:rPr lang="en-US" sz="1600" dirty="0">
                <a:cs typeface="Arial" pitchFamily="34" charset="0"/>
              </a:rPr>
              <a:t>of Cyprus’ </a:t>
            </a:r>
            <a:r>
              <a:rPr lang="en-US" sz="1600" dirty="0" smtClean="0">
                <a:cs typeface="Arial" pitchFamily="34" charset="0"/>
              </a:rPr>
              <a:t>own program </a:t>
            </a:r>
            <a:r>
              <a:rPr lang="en-US" sz="1600" dirty="0">
                <a:cs typeface="Arial" pitchFamily="34" charset="0"/>
              </a:rPr>
              <a:t>contribution of EUR </a:t>
            </a:r>
            <a:r>
              <a:rPr lang="en-US" sz="1600" dirty="0" smtClean="0">
                <a:cs typeface="Arial" pitchFamily="34" charset="0"/>
              </a:rPr>
              <a:t>7 to 13 bn </a:t>
            </a:r>
            <a:r>
              <a:rPr lang="en-US" sz="1600" dirty="0">
                <a:cs typeface="Arial" pitchFamily="34" charset="0"/>
              </a:rPr>
              <a:t>comes </a:t>
            </a:r>
            <a:r>
              <a:rPr lang="en-US" sz="1600" dirty="0" smtClean="0">
                <a:cs typeface="Arial" pitchFamily="34" charset="0"/>
              </a:rPr>
              <a:t>through </a:t>
            </a:r>
            <a:r>
              <a:rPr lang="en-US" sz="1600" dirty="0">
                <a:cs typeface="Arial" pitchFamily="34" charset="0"/>
              </a:rPr>
              <a:t>“bail-in”:</a:t>
            </a:r>
            <a:endParaRPr lang="de-DE" sz="1600" dirty="0">
              <a:cs typeface="Arial" pitchFamily="34" charset="0"/>
            </a:endParaRPr>
          </a:p>
          <a:p>
            <a:pPr marL="642938" lvl="1" indent="-285750">
              <a:lnSpc>
                <a:spcPct val="150000"/>
              </a:lnSpc>
              <a:buSzPct val="80000"/>
              <a:buFont typeface="Arial" pitchFamily="34" charset="0"/>
              <a:buChar char="•"/>
              <a:defRPr/>
            </a:pPr>
            <a:r>
              <a:rPr lang="en-US" sz="1600" dirty="0" smtClean="0">
                <a:cs typeface="Arial" pitchFamily="34" charset="0"/>
              </a:rPr>
              <a:t>Laiki</a:t>
            </a:r>
            <a:r>
              <a:rPr lang="en-US" sz="1600" dirty="0">
                <a:cs typeface="Arial" pitchFamily="34" charset="0"/>
              </a:rPr>
              <a:t> </a:t>
            </a:r>
            <a:r>
              <a:rPr lang="en-US" sz="1600" dirty="0" smtClean="0">
                <a:cs typeface="Arial" pitchFamily="34" charset="0"/>
              </a:rPr>
              <a:t>Bank </a:t>
            </a:r>
            <a:r>
              <a:rPr lang="en-US" sz="1600" dirty="0">
                <a:cs typeface="Arial" pitchFamily="34" charset="0"/>
              </a:rPr>
              <a:t>split into good/bad bank, the latter will be liquidated; (massive) losses imposed on unsecured depositors (“bail-in”)</a:t>
            </a:r>
            <a:endParaRPr lang="de-DE" sz="1600" dirty="0">
              <a:cs typeface="Arial" pitchFamily="34" charset="0"/>
            </a:endParaRPr>
          </a:p>
          <a:p>
            <a:pPr marL="642938" lvl="1" indent="-285750">
              <a:lnSpc>
                <a:spcPct val="150000"/>
              </a:lnSpc>
              <a:buSzPct val="80000"/>
              <a:buFont typeface="Arial" pitchFamily="34" charset="0"/>
              <a:buChar char="•"/>
              <a:defRPr/>
            </a:pPr>
            <a:r>
              <a:rPr lang="en-US" sz="1600" dirty="0" smtClean="0">
                <a:cs typeface="Arial" pitchFamily="34" charset="0"/>
              </a:rPr>
              <a:t>Bank of Cyprus to </a:t>
            </a:r>
            <a:r>
              <a:rPr lang="en-US" sz="1600" dirty="0">
                <a:cs typeface="Arial" pitchFamily="34" charset="0"/>
              </a:rPr>
              <a:t>be </a:t>
            </a:r>
            <a:r>
              <a:rPr lang="en-US" sz="1600" dirty="0" smtClean="0">
                <a:cs typeface="Arial" pitchFamily="34" charset="0"/>
              </a:rPr>
              <a:t>restructured; losses </a:t>
            </a:r>
            <a:r>
              <a:rPr lang="en-US" sz="1600" dirty="0">
                <a:cs typeface="Arial" pitchFamily="34" charset="0"/>
              </a:rPr>
              <a:t>on unsecured depositors </a:t>
            </a:r>
            <a:endParaRPr lang="de-DE" sz="1600" dirty="0">
              <a:cs typeface="Arial" pitchFamily="34" charset="0"/>
            </a:endParaRPr>
          </a:p>
          <a:p>
            <a:pPr marL="171450" indent="-171450">
              <a:lnSpc>
                <a:spcPct val="150000"/>
              </a:lnSpc>
              <a:buSzPct val="80000"/>
              <a:buFont typeface="Wingdings" pitchFamily="2" charset="2"/>
              <a:buChar char="§"/>
              <a:defRPr/>
            </a:pPr>
            <a:r>
              <a:rPr lang="en-US" sz="1600" dirty="0">
                <a:cs typeface="Arial" pitchFamily="34" charset="0"/>
              </a:rPr>
              <a:t>Other </a:t>
            </a:r>
            <a:r>
              <a:rPr lang="en-US" sz="1600" dirty="0" smtClean="0">
                <a:cs typeface="Arial" pitchFamily="34" charset="0"/>
              </a:rPr>
              <a:t>measures (e.g</a:t>
            </a:r>
            <a:r>
              <a:rPr lang="en-US" sz="1600" dirty="0">
                <a:cs typeface="Arial" pitchFamily="34" charset="0"/>
              </a:rPr>
              <a:t>. privatization, taxation</a:t>
            </a:r>
            <a:r>
              <a:rPr lang="en-US" sz="1600" dirty="0" smtClean="0">
                <a:cs typeface="Arial" pitchFamily="34" charset="0"/>
              </a:rPr>
              <a:t>) </a:t>
            </a:r>
            <a:r>
              <a:rPr lang="en-US" sz="1600" dirty="0">
                <a:cs typeface="Arial" pitchFamily="34" charset="0"/>
              </a:rPr>
              <a:t>leading to a shrinking of the financial sector </a:t>
            </a:r>
            <a:endParaRPr lang="de-DE" sz="1600" dirty="0">
              <a:cs typeface="Arial" pitchFamily="34" charset="0"/>
            </a:endParaRPr>
          </a:p>
          <a:p>
            <a:pPr marL="171450" indent="-171450">
              <a:lnSpc>
                <a:spcPct val="150000"/>
              </a:lnSpc>
              <a:buSzPct val="80000"/>
              <a:buFont typeface="Wingdings" pitchFamily="2" charset="2"/>
              <a:buChar char="§"/>
              <a:defRPr/>
            </a:pPr>
            <a:r>
              <a:rPr lang="en-US" sz="1600" dirty="0">
                <a:cs typeface="Arial" pitchFamily="34" charset="0"/>
              </a:rPr>
              <a:t>Introduction of temporary capital controls to preserve financial stability</a:t>
            </a:r>
            <a:endParaRPr lang="de-DE" sz="1600" dirty="0">
              <a:cs typeface="Arial" pitchFamily="34" charset="0"/>
            </a:endParaRPr>
          </a:p>
          <a:p>
            <a:pPr>
              <a:lnSpc>
                <a:spcPct val="150000"/>
              </a:lnSpc>
              <a:buSzPct val="80000"/>
              <a:defRPr/>
            </a:pPr>
            <a:endParaRPr lang="en-US" sz="1600" b="1" dirty="0" smtClean="0">
              <a:cs typeface="Arial" pitchFamily="34" charset="0"/>
            </a:endParaRPr>
          </a:p>
          <a:p>
            <a:pPr>
              <a:lnSpc>
                <a:spcPct val="150000"/>
              </a:lnSpc>
              <a:buSzPct val="80000"/>
              <a:defRPr/>
            </a:pPr>
            <a:r>
              <a:rPr lang="en-US" sz="1600" b="1" dirty="0" smtClean="0">
                <a:cs typeface="Arial" pitchFamily="34" charset="0"/>
              </a:rPr>
              <a:t>Our </a:t>
            </a:r>
            <a:r>
              <a:rPr lang="en-US" sz="1600" b="1" dirty="0">
                <a:cs typeface="Arial" pitchFamily="34" charset="0"/>
              </a:rPr>
              <a:t>view: </a:t>
            </a:r>
            <a:endParaRPr lang="de-DE" sz="1600" b="1" dirty="0">
              <a:cs typeface="Arial" pitchFamily="34" charset="0"/>
            </a:endParaRPr>
          </a:p>
          <a:p>
            <a:pPr marL="285750" indent="-285750">
              <a:lnSpc>
                <a:spcPct val="150000"/>
              </a:lnSpc>
              <a:buSzPct val="80000"/>
              <a:buFont typeface="Wingdings" pitchFamily="2" charset="2"/>
              <a:buChar char="§"/>
              <a:defRPr/>
            </a:pPr>
            <a:r>
              <a:rPr lang="en-US" sz="1600" dirty="0">
                <a:cs typeface="Arial" pitchFamily="34" charset="0"/>
              </a:rPr>
              <a:t>New stage of the </a:t>
            </a:r>
            <a:r>
              <a:rPr lang="en-US" sz="1600" dirty="0" smtClean="0">
                <a:cs typeface="Arial" pitchFamily="34" charset="0"/>
              </a:rPr>
              <a:t>anti-crisis measures, </a:t>
            </a:r>
            <a:r>
              <a:rPr lang="en-US" sz="1600" dirty="0">
                <a:cs typeface="Arial" pitchFamily="34" charset="0"/>
              </a:rPr>
              <a:t>as “bail-in” </a:t>
            </a:r>
            <a:r>
              <a:rPr lang="en-US" sz="1600" dirty="0" smtClean="0">
                <a:cs typeface="Arial" pitchFamily="34" charset="0"/>
              </a:rPr>
              <a:t>complements “bail-out” in burden-sharing</a:t>
            </a:r>
            <a:endParaRPr lang="de-DE" sz="1600" dirty="0">
              <a:cs typeface="Arial" pitchFamily="34" charset="0"/>
            </a:endParaRPr>
          </a:p>
          <a:p>
            <a:pPr marL="285750" indent="-285750">
              <a:lnSpc>
                <a:spcPct val="150000"/>
              </a:lnSpc>
              <a:buSzPct val="80000"/>
              <a:buFont typeface="Wingdings" pitchFamily="2" charset="2"/>
              <a:buChar char="§"/>
              <a:defRPr/>
            </a:pPr>
            <a:r>
              <a:rPr lang="en-US" sz="1600" dirty="0">
                <a:cs typeface="Arial" pitchFamily="34" charset="0"/>
              </a:rPr>
              <a:t>Not clear if this approach will be a model for </a:t>
            </a:r>
            <a:r>
              <a:rPr lang="en-US" sz="1600" dirty="0" smtClean="0">
                <a:cs typeface="Arial" pitchFamily="34" charset="0"/>
              </a:rPr>
              <a:t>the future (</a:t>
            </a:r>
            <a:r>
              <a:rPr lang="en-US" sz="1600" dirty="0">
                <a:cs typeface="Arial" pitchFamily="34" charset="0"/>
              </a:rPr>
              <a:t>e.g. risk of contagion)</a:t>
            </a:r>
            <a:endParaRPr lang="de-DE" sz="1600" dirty="0">
              <a:cs typeface="Arial" pitchFamily="34" charset="0"/>
            </a:endParaRPr>
          </a:p>
          <a:p>
            <a:pPr marL="285750" indent="-285750">
              <a:lnSpc>
                <a:spcPct val="150000"/>
              </a:lnSpc>
              <a:buSzPct val="80000"/>
              <a:buFont typeface="Wingdings" pitchFamily="2" charset="2"/>
              <a:buChar char="§"/>
              <a:defRPr/>
            </a:pPr>
            <a:r>
              <a:rPr lang="en-US" sz="1600" dirty="0">
                <a:cs typeface="Arial" pitchFamily="34" charset="0"/>
              </a:rPr>
              <a:t>Cyprus needs to find a new business </a:t>
            </a:r>
            <a:r>
              <a:rPr lang="en-US" sz="1600" dirty="0" smtClean="0">
                <a:cs typeface="Arial" pitchFamily="34" charset="0"/>
              </a:rPr>
              <a:t>model; this </a:t>
            </a:r>
            <a:r>
              <a:rPr lang="en-US" sz="1600" dirty="0">
                <a:cs typeface="Arial" pitchFamily="34" charset="0"/>
              </a:rPr>
              <a:t>will be a major and painful challenge</a:t>
            </a:r>
            <a:endParaRPr lang="de-DE" sz="1600" dirty="0">
              <a:cs typeface="Arial" pitchFamily="34" charset="0"/>
            </a:endParaRPr>
          </a:p>
          <a:p>
            <a:pPr marL="171450" indent="-171450">
              <a:lnSpc>
                <a:spcPct val="150000"/>
              </a:lnSpc>
              <a:buSzPct val="80000"/>
              <a:buFont typeface="Wingdings" pitchFamily="2" charset="2"/>
              <a:buChar char="§"/>
              <a:defRPr/>
            </a:pPr>
            <a:endParaRPr lang="en-GB" sz="1400" dirty="0">
              <a:ea typeface="+mn-ea"/>
              <a:cs typeface="Arial" pitchFamily="34" charset="0"/>
            </a:endParaRPr>
          </a:p>
        </p:txBody>
      </p:sp>
    </p:spTree>
    <p:extLst>
      <p:ext uri="{BB962C8B-B14F-4D97-AF65-F5344CB8AC3E}">
        <p14:creationId xmlns:p14="http://schemas.microsoft.com/office/powerpoint/2010/main" val="113102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25438" y="609600"/>
            <a:ext cx="8586787" cy="514350"/>
          </a:xfrm>
        </p:spPr>
        <p:txBody>
          <a:bodyPr/>
          <a:lstStyle/>
          <a:p>
            <a:pPr eaLnBrk="1" hangingPunct="1"/>
            <a:r>
              <a:rPr lang="en-GB" sz="2000" b="1" dirty="0" smtClean="0"/>
              <a:t>D. Impact on Moldova</a:t>
            </a:r>
          </a:p>
        </p:txBody>
      </p:sp>
      <p:sp>
        <p:nvSpPr>
          <p:cNvPr id="7" name="Textfeld 6"/>
          <p:cNvSpPr txBox="1"/>
          <p:nvPr/>
        </p:nvSpPr>
        <p:spPr>
          <a:xfrm>
            <a:off x="325439" y="1277819"/>
            <a:ext cx="8495034" cy="3879374"/>
          </a:xfrm>
          <a:prstGeom prst="rect">
            <a:avLst/>
          </a:prstGeom>
          <a:noFill/>
        </p:spPr>
        <p:txBody>
          <a:bodyPr lIns="0" tIns="0" rIns="0" bIns="0"/>
          <a:lstStyle/>
          <a:p>
            <a:pPr>
              <a:lnSpc>
                <a:spcPct val="150000"/>
              </a:lnSpc>
              <a:buSzPct val="80000"/>
              <a:defRPr/>
            </a:pPr>
            <a:endParaRPr lang="en-GB" sz="2400" dirty="0" smtClean="0">
              <a:cs typeface="Arial" pitchFamily="34" charset="0"/>
            </a:endParaRPr>
          </a:p>
          <a:p>
            <a:pPr>
              <a:lnSpc>
                <a:spcPct val="150000"/>
              </a:lnSpc>
              <a:buSzPct val="80000"/>
              <a:defRPr/>
            </a:pPr>
            <a:r>
              <a:rPr lang="en-GB" sz="2400" dirty="0" smtClean="0">
                <a:cs typeface="Arial" pitchFamily="34" charset="0"/>
              </a:rPr>
              <a:t>Overview of transmission channels</a:t>
            </a:r>
          </a:p>
          <a:p>
            <a:pPr>
              <a:lnSpc>
                <a:spcPct val="150000"/>
              </a:lnSpc>
              <a:buSzPct val="80000"/>
              <a:defRPr/>
            </a:pPr>
            <a:endParaRPr lang="en-GB" sz="2400" dirty="0">
              <a:cs typeface="Arial" pitchFamily="34" charset="0"/>
            </a:endParaRPr>
          </a:p>
          <a:p>
            <a:pPr marL="800100" lvl="1" indent="-342900">
              <a:lnSpc>
                <a:spcPct val="150000"/>
              </a:lnSpc>
              <a:buSzPct val="100000"/>
              <a:buFont typeface="+mj-lt"/>
              <a:buAutoNum type="arabicPeriod"/>
              <a:defRPr/>
            </a:pPr>
            <a:r>
              <a:rPr lang="en-GB" sz="2400" dirty="0">
                <a:cs typeface="Arial" pitchFamily="34" charset="0"/>
              </a:rPr>
              <a:t>Public debt channel</a:t>
            </a:r>
          </a:p>
          <a:p>
            <a:pPr marL="800100" lvl="1" indent="-342900">
              <a:lnSpc>
                <a:spcPct val="150000"/>
              </a:lnSpc>
              <a:buSzPct val="100000"/>
              <a:buFont typeface="+mj-lt"/>
              <a:buAutoNum type="arabicPeriod"/>
              <a:defRPr/>
            </a:pPr>
            <a:r>
              <a:rPr lang="en-GB" sz="2400" dirty="0" smtClean="0">
                <a:cs typeface="Arial" pitchFamily="34" charset="0"/>
              </a:rPr>
              <a:t>Banking channel</a:t>
            </a:r>
            <a:endParaRPr lang="en-GB" sz="2400" dirty="0">
              <a:cs typeface="Arial" pitchFamily="34" charset="0"/>
            </a:endParaRPr>
          </a:p>
          <a:p>
            <a:pPr marL="800100" lvl="1" indent="-342900">
              <a:lnSpc>
                <a:spcPct val="150000"/>
              </a:lnSpc>
              <a:buSzPct val="100000"/>
              <a:buFont typeface="+mj-lt"/>
              <a:buAutoNum type="arabicPeriod"/>
              <a:defRPr/>
            </a:pPr>
            <a:r>
              <a:rPr lang="en-GB" sz="2400" dirty="0" smtClean="0">
                <a:cs typeface="Arial" pitchFamily="34" charset="0"/>
              </a:rPr>
              <a:t>Economic growth channel</a:t>
            </a:r>
          </a:p>
          <a:p>
            <a:pPr>
              <a:lnSpc>
                <a:spcPct val="150000"/>
              </a:lnSpc>
              <a:buSzPct val="80000"/>
              <a:defRPr/>
            </a:pPr>
            <a:r>
              <a:rPr lang="en-GB" sz="2400" dirty="0" smtClean="0">
                <a:cs typeface="Arial" pitchFamily="34" charset="0"/>
              </a:rPr>
              <a:t> </a:t>
            </a:r>
            <a:endParaRPr lang="en-GB" sz="2400" dirty="0">
              <a:cs typeface="Arial" pitchFamily="34" charset="0"/>
            </a:endParaRPr>
          </a:p>
        </p:txBody>
      </p:sp>
      <p:sp>
        <p:nvSpPr>
          <p:cNvPr id="2" name="Foliennummernplatzhalter 1"/>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15</a:t>
            </a:fld>
            <a:endParaRPr lang="en-US"/>
          </a:p>
        </p:txBody>
      </p:sp>
    </p:spTree>
    <p:extLst>
      <p:ext uri="{BB962C8B-B14F-4D97-AF65-F5344CB8AC3E}">
        <p14:creationId xmlns:p14="http://schemas.microsoft.com/office/powerpoint/2010/main" val="2044558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25438" y="609600"/>
            <a:ext cx="8586787" cy="514350"/>
          </a:xfrm>
        </p:spPr>
        <p:txBody>
          <a:bodyPr/>
          <a:lstStyle/>
          <a:p>
            <a:pPr eaLnBrk="1" hangingPunct="1"/>
            <a:r>
              <a:rPr lang="en-GB" sz="2000" b="1" dirty="0" smtClean="0"/>
              <a:t>1. Public Debt Channel</a:t>
            </a:r>
          </a:p>
        </p:txBody>
      </p:sp>
      <p:sp>
        <p:nvSpPr>
          <p:cNvPr id="7" name="Textfeld 6"/>
          <p:cNvSpPr txBox="1"/>
          <p:nvPr/>
        </p:nvSpPr>
        <p:spPr>
          <a:xfrm>
            <a:off x="5029200" y="1123950"/>
            <a:ext cx="4038600" cy="5184775"/>
          </a:xfrm>
          <a:prstGeom prst="rect">
            <a:avLst/>
          </a:prstGeom>
          <a:noFill/>
        </p:spPr>
        <p:txBody>
          <a:bodyPr lIns="0" tIns="0" rIns="0" bIns="0"/>
          <a:lstStyle/>
          <a:p>
            <a:pPr marL="171450" indent="-171450">
              <a:lnSpc>
                <a:spcPct val="150000"/>
              </a:lnSpc>
              <a:buSzPct val="80000"/>
              <a:buFont typeface="Wingdings" pitchFamily="2" charset="2"/>
              <a:buChar char="§"/>
              <a:defRPr/>
            </a:pPr>
            <a:r>
              <a:rPr lang="en-GB" sz="1400" dirty="0">
                <a:cs typeface="Arial" pitchFamily="34" charset="0"/>
              </a:rPr>
              <a:t>The public debt crisis in the </a:t>
            </a:r>
            <a:r>
              <a:rPr lang="en-GB" sz="1400" dirty="0" smtClean="0">
                <a:cs typeface="Arial" pitchFamily="34" charset="0"/>
              </a:rPr>
              <a:t>eurozone </a:t>
            </a:r>
            <a:r>
              <a:rPr lang="en-GB" sz="1400" dirty="0">
                <a:cs typeface="Arial" pitchFamily="34" charset="0"/>
              </a:rPr>
              <a:t>had </a:t>
            </a:r>
            <a:r>
              <a:rPr lang="en-GB" sz="1400" dirty="0" smtClean="0">
                <a:cs typeface="Arial" pitchFamily="34" charset="0"/>
              </a:rPr>
              <a:t>a </a:t>
            </a:r>
            <a:r>
              <a:rPr lang="en-GB" sz="1400" dirty="0">
                <a:cs typeface="Arial" pitchFamily="34" charset="0"/>
              </a:rPr>
              <a:t>negative impact on low-rated sovereigns outside the e</a:t>
            </a:r>
            <a:r>
              <a:rPr lang="en-GB" sz="1400" dirty="0" smtClean="0">
                <a:cs typeface="Arial" pitchFamily="34" charset="0"/>
              </a:rPr>
              <a:t>urozone</a:t>
            </a:r>
            <a:endParaRPr lang="en-GB" sz="1400" dirty="0">
              <a:cs typeface="Arial" pitchFamily="34" charset="0"/>
            </a:endParaRPr>
          </a:p>
          <a:p>
            <a:pPr marL="628650" lvl="1" indent="-171450">
              <a:lnSpc>
                <a:spcPct val="150000"/>
              </a:lnSpc>
              <a:buSzPct val="80000"/>
              <a:buFont typeface="Wingdings" pitchFamily="2" charset="2"/>
              <a:buChar char="§"/>
              <a:defRPr/>
            </a:pPr>
            <a:r>
              <a:rPr lang="en-GB" sz="1400" dirty="0" smtClean="0">
                <a:cs typeface="Arial" pitchFamily="34" charset="0"/>
              </a:rPr>
              <a:t>Ukraine </a:t>
            </a:r>
            <a:r>
              <a:rPr lang="en-GB" sz="1400" dirty="0">
                <a:cs typeface="Arial" pitchFamily="34" charset="0"/>
              </a:rPr>
              <a:t>and Belarus (same rating category as Moldova/B3) recorded high and volatile interest rates on public </a:t>
            </a:r>
            <a:r>
              <a:rPr lang="en-US" sz="1400" dirty="0">
                <a:latin typeface="Arial" pitchFamily="34" charset="0"/>
                <a:cs typeface="Arial" pitchFamily="34" charset="0"/>
              </a:rPr>
              <a:t>bonds issued on foreign </a:t>
            </a:r>
            <a:r>
              <a:rPr lang="en-US" sz="1400" dirty="0" smtClean="0">
                <a:latin typeface="Arial" pitchFamily="34" charset="0"/>
                <a:cs typeface="Arial" pitchFamily="34" charset="0"/>
              </a:rPr>
              <a:t>markets (</a:t>
            </a:r>
            <a:r>
              <a:rPr lang="en-GB" sz="1400" dirty="0" smtClean="0">
                <a:cs typeface="Arial" pitchFamily="34" charset="0"/>
              </a:rPr>
              <a:t>Eurobonds)</a:t>
            </a:r>
            <a:endParaRPr lang="en-GB" sz="1400" dirty="0">
              <a:cs typeface="Arial" pitchFamily="34" charset="0"/>
            </a:endParaRPr>
          </a:p>
          <a:p>
            <a:pPr marL="628650" lvl="1" indent="-171450">
              <a:lnSpc>
                <a:spcPct val="150000"/>
              </a:lnSpc>
              <a:buSzPct val="80000"/>
              <a:buFont typeface="Wingdings" pitchFamily="2" charset="2"/>
              <a:buChar char="§"/>
              <a:defRPr/>
            </a:pPr>
            <a:r>
              <a:rPr lang="en-GB" sz="1400" dirty="0" smtClean="0">
                <a:ea typeface="+mn-ea"/>
                <a:cs typeface="Arial" pitchFamily="34" charset="0"/>
              </a:rPr>
              <a:t>Furthermore, Ukraine was not able to access the Eurobond market between Q3:2011 and Q2:2012</a:t>
            </a:r>
          </a:p>
          <a:p>
            <a:pPr marL="628650" lvl="1" indent="-171450">
              <a:lnSpc>
                <a:spcPct val="150000"/>
              </a:lnSpc>
              <a:buSzPct val="80000"/>
              <a:buFont typeface="Wingdings" pitchFamily="2" charset="2"/>
              <a:buChar char="§"/>
              <a:defRPr/>
            </a:pPr>
            <a:r>
              <a:rPr lang="en-GB" sz="1400" dirty="0" smtClean="0">
                <a:ea typeface="+mn-ea"/>
                <a:cs typeface="Arial" pitchFamily="34" charset="0"/>
              </a:rPr>
              <a:t>In comparison: Russia’s (Baa1/Investment Grade) yield much less affected</a:t>
            </a:r>
          </a:p>
          <a:p>
            <a:pPr marL="628650" lvl="1" indent="-171450">
              <a:lnSpc>
                <a:spcPct val="150000"/>
              </a:lnSpc>
              <a:buSzPct val="80000"/>
              <a:buFont typeface="Wingdings" pitchFamily="2" charset="2"/>
              <a:buChar char="§"/>
              <a:defRPr/>
            </a:pPr>
            <a:endParaRPr lang="en-GB" sz="1400" dirty="0" smtClean="0">
              <a:ea typeface="+mn-ea"/>
              <a:cs typeface="Arial" pitchFamily="34" charset="0"/>
            </a:endParaRPr>
          </a:p>
          <a:p>
            <a:pPr marL="171450" indent="-171450">
              <a:lnSpc>
                <a:spcPct val="150000"/>
              </a:lnSpc>
              <a:buSzPct val="80000"/>
              <a:buFont typeface="Wingdings" pitchFamily="2" charset="2"/>
              <a:buChar char="§"/>
              <a:defRPr/>
            </a:pPr>
            <a:r>
              <a:rPr lang="en-US" sz="1400" b="1" dirty="0" smtClean="0">
                <a:latin typeface="Arial" pitchFamily="34" charset="0"/>
                <a:cs typeface="Arial" pitchFamily="34" charset="0"/>
              </a:rPr>
              <a:t>Since Moldova has not issued bonds in </a:t>
            </a:r>
            <a:r>
              <a:rPr lang="en-US" sz="1400" b="1" dirty="0">
                <a:latin typeface="Arial" pitchFamily="34" charset="0"/>
                <a:cs typeface="Arial" pitchFamily="34" charset="0"/>
              </a:rPr>
              <a:t>foreign </a:t>
            </a:r>
            <a:r>
              <a:rPr lang="en-US" sz="1400" b="1" dirty="0" smtClean="0">
                <a:latin typeface="Arial" pitchFamily="34" charset="0"/>
                <a:cs typeface="Arial" pitchFamily="34" charset="0"/>
              </a:rPr>
              <a:t>markets, no direct impact</a:t>
            </a:r>
            <a:endParaRPr lang="en-GB" sz="1400" dirty="0">
              <a:ea typeface="+mn-ea"/>
              <a:cs typeface="Arial" pitchFamily="34" charset="0"/>
            </a:endParaRPr>
          </a:p>
        </p:txBody>
      </p:sp>
      <p:sp>
        <p:nvSpPr>
          <p:cNvPr id="2" name="Foliennummernplatzhalter 1"/>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16</a:t>
            </a:fld>
            <a:endParaRPr lang="en-US"/>
          </a:p>
        </p:txBody>
      </p:sp>
      <p:sp>
        <p:nvSpPr>
          <p:cNvPr id="6" name="CasetăText 5"/>
          <p:cNvSpPr txBox="1"/>
          <p:nvPr/>
        </p:nvSpPr>
        <p:spPr>
          <a:xfrm>
            <a:off x="116774" y="5181600"/>
            <a:ext cx="5486400" cy="307777"/>
          </a:xfrm>
          <a:prstGeom prst="rect">
            <a:avLst/>
          </a:prstGeom>
          <a:noFill/>
        </p:spPr>
        <p:txBody>
          <a:bodyPr wrap="square" rtlCol="0">
            <a:spAutoFit/>
          </a:bodyPr>
          <a:lstStyle/>
          <a:p>
            <a:r>
              <a:rPr lang="en-US" sz="1400" i="1" dirty="0" smtClean="0">
                <a:latin typeface="Arial" pitchFamily="34" charset="0"/>
                <a:cs typeface="Arial" pitchFamily="34" charset="0"/>
              </a:rPr>
              <a:t>Source: </a:t>
            </a:r>
            <a:r>
              <a:rPr lang="en-US" sz="1400" i="1" dirty="0" err="1" smtClean="0">
                <a:latin typeface="Arial" pitchFamily="34" charset="0"/>
                <a:cs typeface="Arial" pitchFamily="34" charset="0"/>
              </a:rPr>
              <a:t>Cbonds</a:t>
            </a:r>
            <a:endParaRPr lang="en-US" sz="1400" i="1" dirty="0">
              <a:latin typeface="Arial" pitchFamily="34" charset="0"/>
              <a:cs typeface="Arial" pitchFamily="34" charset="0"/>
            </a:endParaRPr>
          </a:p>
        </p:txBody>
      </p:sp>
      <p:sp>
        <p:nvSpPr>
          <p:cNvPr id="3" name="Textfeld 2"/>
          <p:cNvSpPr txBox="1"/>
          <p:nvPr/>
        </p:nvSpPr>
        <p:spPr>
          <a:xfrm>
            <a:off x="304800" y="1444823"/>
            <a:ext cx="4419600" cy="307777"/>
          </a:xfrm>
          <a:prstGeom prst="rect">
            <a:avLst/>
          </a:prstGeom>
          <a:noFill/>
        </p:spPr>
        <p:txBody>
          <a:bodyPr wrap="square" rtlCol="0">
            <a:spAutoFit/>
          </a:bodyPr>
          <a:lstStyle/>
          <a:p>
            <a:r>
              <a:rPr lang="en-GB" sz="1400" b="1" dirty="0"/>
              <a:t>Eurobond yields in Ukraine, Belarus, and </a:t>
            </a:r>
            <a:r>
              <a:rPr lang="en-GB" sz="1400" b="1" dirty="0" smtClean="0"/>
              <a:t>Russia</a:t>
            </a:r>
            <a:endParaRPr lang="de-DE" sz="1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 y="1687513"/>
            <a:ext cx="5017325" cy="355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051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19100" y="668337"/>
            <a:ext cx="7825308" cy="456407"/>
          </a:xfrm>
        </p:spPr>
        <p:txBody>
          <a:bodyPr>
            <a:noAutofit/>
          </a:bodyPr>
          <a:lstStyle/>
          <a:p>
            <a:r>
              <a:rPr lang="en-US" sz="2000" b="1" dirty="0" smtClean="0">
                <a:latin typeface="Arial" pitchFamily="34" charset="0"/>
                <a:cs typeface="Arial" pitchFamily="34" charset="0"/>
              </a:rPr>
              <a:t>2. Banking channel</a:t>
            </a:r>
            <a:endParaRPr lang="en-US" sz="2000" b="1" dirty="0">
              <a:latin typeface="Arial" pitchFamily="34" charset="0"/>
              <a:cs typeface="Arial" pitchFamily="34" charset="0"/>
            </a:endParaRPr>
          </a:p>
        </p:txBody>
      </p:sp>
      <p:sp>
        <p:nvSpPr>
          <p:cNvPr id="3" name="Substituent conținut 2"/>
          <p:cNvSpPr>
            <a:spLocks noGrp="1"/>
          </p:cNvSpPr>
          <p:nvPr>
            <p:ph idx="1"/>
          </p:nvPr>
        </p:nvSpPr>
        <p:spPr>
          <a:xfrm>
            <a:off x="5486400" y="1143001"/>
            <a:ext cx="3505200" cy="50321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28600" indent="-171450" defTabSz="914400">
              <a:lnSpc>
                <a:spcPct val="150000"/>
              </a:lnSpc>
              <a:buSzPct val="80000"/>
              <a:buFont typeface="Wingdings" pitchFamily="2" charset="2"/>
              <a:buChar char="§"/>
            </a:pPr>
            <a:r>
              <a:rPr lang="en-GB" sz="1800" dirty="0" smtClean="0">
                <a:cs typeface="Arial" pitchFamily="34" charset="0"/>
              </a:rPr>
              <a:t>Four banks from the EU are active in Moldova</a:t>
            </a:r>
          </a:p>
          <a:p>
            <a:pPr marL="228600" indent="-171450" defTabSz="914400">
              <a:lnSpc>
                <a:spcPct val="150000"/>
              </a:lnSpc>
              <a:buSzPct val="80000"/>
              <a:buFont typeface="Wingdings" pitchFamily="2" charset="2"/>
              <a:buChar char="§"/>
            </a:pPr>
            <a:r>
              <a:rPr lang="en-GB" sz="1800" dirty="0" smtClean="0">
                <a:cs typeface="Arial" pitchFamily="34" charset="0"/>
              </a:rPr>
              <a:t>In </a:t>
            </a:r>
            <a:r>
              <a:rPr lang="en-GB" sz="1800" u="sng" dirty="0" smtClean="0">
                <a:cs typeface="Arial" pitchFamily="34" charset="0"/>
              </a:rPr>
              <a:t>absolute</a:t>
            </a:r>
            <a:r>
              <a:rPr lang="en-GB" sz="1800" dirty="0" smtClean="0">
                <a:cs typeface="Arial" pitchFamily="34" charset="0"/>
              </a:rPr>
              <a:t> terms, assets and lending by EU banks in Moldova increased in recent years</a:t>
            </a:r>
          </a:p>
          <a:p>
            <a:pPr marL="228600" indent="-171450" defTabSz="914400">
              <a:lnSpc>
                <a:spcPct val="150000"/>
              </a:lnSpc>
              <a:buSzPct val="80000"/>
              <a:buFont typeface="Wingdings" pitchFamily="2" charset="2"/>
              <a:buChar char="§"/>
            </a:pPr>
            <a:r>
              <a:rPr lang="en-GB" sz="1800" dirty="0" smtClean="0">
                <a:cs typeface="Arial" pitchFamily="34" charset="0"/>
              </a:rPr>
              <a:t>However: The contrary is the case in </a:t>
            </a:r>
            <a:r>
              <a:rPr lang="en-GB" sz="1800" u="sng" dirty="0" smtClean="0">
                <a:cs typeface="Arial" pitchFamily="34" charset="0"/>
              </a:rPr>
              <a:t>relative</a:t>
            </a:r>
            <a:r>
              <a:rPr lang="en-GB" sz="1800" dirty="0" smtClean="0">
                <a:cs typeface="Arial" pitchFamily="34" charset="0"/>
              </a:rPr>
              <a:t> terms; market </a:t>
            </a:r>
            <a:r>
              <a:rPr lang="en-GB" sz="1800" dirty="0">
                <a:cs typeface="Arial" pitchFamily="34" charset="0"/>
              </a:rPr>
              <a:t>share </a:t>
            </a:r>
            <a:r>
              <a:rPr lang="en-GB" sz="1800" dirty="0" smtClean="0">
                <a:cs typeface="Arial" pitchFamily="34" charset="0"/>
              </a:rPr>
              <a:t>of EU banks dropped </a:t>
            </a:r>
            <a:r>
              <a:rPr lang="en-GB" sz="1800" dirty="0">
                <a:cs typeface="Arial" pitchFamily="34" charset="0"/>
              </a:rPr>
              <a:t>from </a:t>
            </a:r>
            <a:r>
              <a:rPr lang="en-GB" sz="1800" dirty="0" smtClean="0">
                <a:cs typeface="Arial" pitchFamily="34" charset="0"/>
              </a:rPr>
              <a:t>ca. </a:t>
            </a:r>
            <a:r>
              <a:rPr lang="en-GB" sz="1800" dirty="0">
                <a:cs typeface="Arial" pitchFamily="34" charset="0"/>
              </a:rPr>
              <a:t>25% to 20</a:t>
            </a:r>
            <a:r>
              <a:rPr lang="en-GB" sz="1800" dirty="0" smtClean="0">
                <a:cs typeface="Arial" pitchFamily="34" charset="0"/>
              </a:rPr>
              <a:t>%</a:t>
            </a:r>
            <a:endParaRPr lang="ro-RO" sz="1800" noProof="1">
              <a:cs typeface="Arial" pitchFamily="34" charset="0"/>
            </a:endParaRPr>
          </a:p>
          <a:p>
            <a:pPr marL="228600" indent="-171450" defTabSz="914400">
              <a:lnSpc>
                <a:spcPct val="150000"/>
              </a:lnSpc>
              <a:buSzPct val="80000"/>
              <a:buFont typeface="Wingdings" pitchFamily="2" charset="2"/>
              <a:buChar char="§"/>
            </a:pPr>
            <a:r>
              <a:rPr lang="de-DE" sz="1800" b="1" noProof="1" smtClean="0">
                <a:cs typeface="Arial" pitchFamily="34" charset="0"/>
              </a:rPr>
              <a:t>Mixed impact </a:t>
            </a:r>
            <a:r>
              <a:rPr lang="de-DE" sz="1800" b="1" noProof="1">
                <a:cs typeface="Arial" pitchFamily="34" charset="0"/>
              </a:rPr>
              <a:t>on Moldova </a:t>
            </a:r>
            <a:endParaRPr lang="en-US" sz="1800" b="1" noProof="1">
              <a:cs typeface="Arial" pitchFamily="34" charset="0"/>
            </a:endParaRPr>
          </a:p>
        </p:txBody>
      </p:sp>
      <p:sp>
        <p:nvSpPr>
          <p:cNvPr id="6" name="CasetăText 5"/>
          <p:cNvSpPr txBox="1"/>
          <p:nvPr/>
        </p:nvSpPr>
        <p:spPr>
          <a:xfrm>
            <a:off x="304800" y="1597223"/>
            <a:ext cx="5181600" cy="307777"/>
          </a:xfrm>
          <a:prstGeom prst="rect">
            <a:avLst/>
          </a:prstGeom>
          <a:noFill/>
        </p:spPr>
        <p:txBody>
          <a:bodyPr wrap="square" rtlCol="0">
            <a:spAutoFit/>
          </a:bodyPr>
          <a:lstStyle/>
          <a:p>
            <a:r>
              <a:rPr lang="en-US" sz="1400" b="1" dirty="0" smtClean="0">
                <a:latin typeface="Arial" pitchFamily="34" charset="0"/>
                <a:cs typeface="Arial" pitchFamily="34" charset="0"/>
              </a:rPr>
              <a:t>Total banking assets and share of EU banks</a:t>
            </a:r>
            <a:endParaRPr lang="en-US" sz="1400" b="1" dirty="0">
              <a:latin typeface="Arial" pitchFamily="34" charset="0"/>
              <a:cs typeface="Arial" pitchFamily="34" charset="0"/>
            </a:endParaRPr>
          </a:p>
        </p:txBody>
      </p:sp>
      <p:sp>
        <p:nvSpPr>
          <p:cNvPr id="7" name="CasetăText 6"/>
          <p:cNvSpPr txBox="1"/>
          <p:nvPr/>
        </p:nvSpPr>
        <p:spPr>
          <a:xfrm>
            <a:off x="76200" y="5940623"/>
            <a:ext cx="5573210" cy="307777"/>
          </a:xfrm>
          <a:prstGeom prst="rect">
            <a:avLst/>
          </a:prstGeom>
          <a:noFill/>
        </p:spPr>
        <p:txBody>
          <a:bodyPr wrap="square" rtlCol="0">
            <a:spAutoFit/>
          </a:bodyPr>
          <a:lstStyle/>
          <a:p>
            <a:r>
              <a:rPr lang="en-US" sz="1400" i="1" dirty="0" smtClean="0">
                <a:latin typeface="Arial" pitchFamily="34" charset="0"/>
                <a:cs typeface="Arial" pitchFamily="34" charset="0"/>
              </a:rPr>
              <a:t>Source: </a:t>
            </a:r>
            <a:r>
              <a:rPr lang="en-US" sz="1400" i="1" dirty="0">
                <a:latin typeface="Arial" pitchFamily="34" charset="0"/>
                <a:cs typeface="Arial" pitchFamily="34" charset="0"/>
              </a:rPr>
              <a:t>C</a:t>
            </a:r>
            <a:r>
              <a:rPr lang="en-US" sz="1400" i="1" dirty="0" smtClean="0">
                <a:latin typeface="Arial" pitchFamily="34" charset="0"/>
                <a:cs typeface="Arial" pitchFamily="34" charset="0"/>
              </a:rPr>
              <a:t>alculations based on NBM data and banks’ balance sheets</a:t>
            </a:r>
            <a:endParaRPr lang="en-US" sz="1400" i="1" dirty="0">
              <a:latin typeface="Arial" pitchFamily="34" charset="0"/>
              <a:cs typeface="Arial" pitchFamily="34" charset="0"/>
            </a:endParaRPr>
          </a:p>
        </p:txBody>
      </p:sp>
      <p:sp>
        <p:nvSpPr>
          <p:cNvPr id="4" name="Foliennummernplatzhalter 3"/>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17</a:t>
            </a:fld>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68" y="2133600"/>
            <a:ext cx="55784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645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25438" y="609600"/>
            <a:ext cx="8586787" cy="514350"/>
          </a:xfrm>
        </p:spPr>
        <p:txBody>
          <a:bodyPr/>
          <a:lstStyle/>
          <a:p>
            <a:pPr eaLnBrk="1" hangingPunct="1"/>
            <a:r>
              <a:rPr lang="en-GB" sz="2000" b="1" dirty="0"/>
              <a:t>3</a:t>
            </a:r>
            <a:r>
              <a:rPr lang="en-GB" sz="2000" b="1" dirty="0" smtClean="0"/>
              <a:t>. Economic Growth Channel</a:t>
            </a:r>
          </a:p>
        </p:txBody>
      </p:sp>
      <p:sp>
        <p:nvSpPr>
          <p:cNvPr id="7" name="Textfeld 6"/>
          <p:cNvSpPr txBox="1"/>
          <p:nvPr/>
        </p:nvSpPr>
        <p:spPr>
          <a:xfrm>
            <a:off x="5486400" y="1447800"/>
            <a:ext cx="35052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71450" fontAlgn="base">
              <a:lnSpc>
                <a:spcPct val="150000"/>
              </a:lnSpc>
              <a:spcBef>
                <a:spcPct val="20000"/>
              </a:spcBef>
              <a:spcAft>
                <a:spcPct val="0"/>
              </a:spcAft>
              <a:buSzPct val="80000"/>
              <a:buFont typeface="Wingdings" pitchFamily="2" charset="2"/>
              <a:buChar char="§"/>
              <a:defRPr sz="1400">
                <a:cs typeface="Arial" pitchFamily="34" charset="0"/>
              </a:defRPr>
            </a:lvl1pPr>
            <a:lvl2pPr marL="742950" lvl="1" indent="-285750" defTabSz="457200" fontAlgn="base">
              <a:spcBef>
                <a:spcPct val="20000"/>
              </a:spcBef>
              <a:spcAft>
                <a:spcPct val="0"/>
              </a:spcAft>
              <a:buFont typeface="Arial" pitchFamily="34" charset="0"/>
              <a:buChar char="–"/>
              <a:defRPr sz="1200"/>
            </a:lvl2pPr>
            <a:lvl3pPr marL="1143000" indent="-228600" defTabSz="457200" fontAlgn="base">
              <a:spcBef>
                <a:spcPct val="20000"/>
              </a:spcBef>
              <a:spcAft>
                <a:spcPct val="0"/>
              </a:spcAft>
              <a:buFont typeface="Arial" pitchFamily="34" charset="0"/>
              <a:buChar char="•"/>
              <a:defRPr sz="2400"/>
            </a:lvl3pPr>
            <a:lvl4pPr marL="1600200" indent="-228600" defTabSz="457200" fontAlgn="base">
              <a:spcBef>
                <a:spcPct val="20000"/>
              </a:spcBef>
              <a:spcAft>
                <a:spcPct val="0"/>
              </a:spcAft>
              <a:buFont typeface="Arial" pitchFamily="34" charset="0"/>
              <a:buChar char="–"/>
              <a:defRPr sz="2000"/>
            </a:lvl4pPr>
            <a:lvl5pPr marL="2057400" indent="-228600" defTabSz="457200" fontAlgn="base">
              <a:spcBef>
                <a:spcPct val="20000"/>
              </a:spcBef>
              <a:spcAft>
                <a:spcPct val="0"/>
              </a:spcAft>
              <a:buFont typeface="Arial" pitchFamily="34" charset="0"/>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GB" sz="1600" dirty="0" smtClean="0"/>
              <a:t>Part of the eurozone faces an economic growth crisis</a:t>
            </a:r>
          </a:p>
          <a:p>
            <a:r>
              <a:rPr lang="en-GB" sz="1600" dirty="0" smtClean="0"/>
              <a:t>In 2012, economic growth was negative in the eurozone</a:t>
            </a:r>
            <a:endParaRPr lang="en-GB" sz="1600" dirty="0"/>
          </a:p>
          <a:p>
            <a:r>
              <a:rPr lang="en-GB" sz="1600" dirty="0"/>
              <a:t>This </a:t>
            </a:r>
            <a:r>
              <a:rPr lang="en-GB" sz="1600" dirty="0" smtClean="0"/>
              <a:t>situation </a:t>
            </a:r>
            <a:r>
              <a:rPr lang="en-GB" sz="1600" dirty="0"/>
              <a:t>is likely to </a:t>
            </a:r>
            <a:r>
              <a:rPr lang="en-GB" sz="1600" dirty="0" smtClean="0"/>
              <a:t>last in 2013, as:</a:t>
            </a:r>
            <a:endParaRPr lang="en-GB" sz="1600" dirty="0"/>
          </a:p>
          <a:p>
            <a:pPr lvl="1"/>
            <a:r>
              <a:rPr lang="en-GB" sz="1600" dirty="0" smtClean="0"/>
              <a:t>Necessary fiscal </a:t>
            </a:r>
            <a:r>
              <a:rPr lang="en-GB" sz="1600" dirty="0"/>
              <a:t>austerity </a:t>
            </a:r>
            <a:r>
              <a:rPr lang="en-GB" sz="1600" dirty="0" smtClean="0"/>
              <a:t>limits the space for fiscal policy</a:t>
            </a:r>
          </a:p>
          <a:p>
            <a:pPr lvl="1"/>
            <a:r>
              <a:rPr lang="en-GB" sz="1600" dirty="0" smtClean="0"/>
              <a:t>Monetary policy, which is already expansionary, is faced with structural headwinds</a:t>
            </a:r>
          </a:p>
          <a:p>
            <a:pPr lvl="1"/>
            <a:r>
              <a:rPr lang="en-GB" sz="1600" dirty="0" smtClean="0"/>
              <a:t>Weak banking sector limits new lending </a:t>
            </a:r>
            <a:endParaRPr lang="en-GB" sz="1600" dirty="0"/>
          </a:p>
          <a:p>
            <a:pPr lvl="1"/>
            <a:endParaRPr lang="en-GB" sz="1600" dirty="0"/>
          </a:p>
          <a:p>
            <a:pPr lvl="1"/>
            <a:endParaRPr lang="en-GB" sz="1400" dirty="0"/>
          </a:p>
        </p:txBody>
      </p:sp>
      <p:sp>
        <p:nvSpPr>
          <p:cNvPr id="2" name="Foliennummernplatzhalter 1"/>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18</a:t>
            </a:fld>
            <a:endParaRPr lang="en-US"/>
          </a:p>
        </p:txBody>
      </p:sp>
      <p:sp>
        <p:nvSpPr>
          <p:cNvPr id="8" name="CasetăText 7"/>
          <p:cNvSpPr txBox="1"/>
          <p:nvPr/>
        </p:nvSpPr>
        <p:spPr>
          <a:xfrm>
            <a:off x="304800" y="6095999"/>
            <a:ext cx="6096000" cy="307777"/>
          </a:xfrm>
          <a:prstGeom prst="rect">
            <a:avLst/>
          </a:prstGeom>
          <a:noFill/>
        </p:spPr>
        <p:txBody>
          <a:bodyPr wrap="square" rtlCol="0">
            <a:spAutoFit/>
          </a:bodyPr>
          <a:lstStyle/>
          <a:p>
            <a:r>
              <a:rPr lang="en-US" sz="1400" i="1" dirty="0" smtClean="0">
                <a:latin typeface="Arial" pitchFamily="34" charset="0"/>
                <a:cs typeface="Arial" pitchFamily="34" charset="0"/>
              </a:rPr>
              <a:t>Source: Eurostat, *Eurostat forecast </a:t>
            </a:r>
          </a:p>
        </p:txBody>
      </p:sp>
      <p:sp>
        <p:nvSpPr>
          <p:cNvPr id="9" name="CasetăText 8"/>
          <p:cNvSpPr txBox="1"/>
          <p:nvPr/>
        </p:nvSpPr>
        <p:spPr>
          <a:xfrm>
            <a:off x="605642" y="1979710"/>
            <a:ext cx="5105400" cy="307777"/>
          </a:xfrm>
          <a:prstGeom prst="rect">
            <a:avLst/>
          </a:prstGeom>
          <a:noFill/>
        </p:spPr>
        <p:txBody>
          <a:bodyPr wrap="square" rtlCol="0">
            <a:spAutoFit/>
          </a:bodyPr>
          <a:lstStyle/>
          <a:p>
            <a:r>
              <a:rPr lang="en-US" sz="1400" b="1" dirty="0" smtClean="0"/>
              <a:t>GDP growth in the eurozone, %</a:t>
            </a:r>
            <a:endParaRPr lang="en-US" sz="14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11238"/>
            <a:ext cx="5145087"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580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28600" y="668338"/>
            <a:ext cx="8686800" cy="449262"/>
          </a:xfrm>
        </p:spPr>
        <p:txBody>
          <a:bodyPr>
            <a:noAutofit/>
          </a:bodyPr>
          <a:lstStyle/>
          <a:p>
            <a:r>
              <a:rPr lang="en-US" sz="2000" b="1" dirty="0" smtClean="0">
                <a:latin typeface="Arial" pitchFamily="34" charset="0"/>
                <a:cs typeface="Arial" pitchFamily="34" charset="0"/>
              </a:rPr>
              <a:t>Close relationship </a:t>
            </a:r>
            <a:r>
              <a:rPr lang="en-US" sz="2000" b="1" dirty="0">
                <a:latin typeface="Arial" pitchFamily="34" charset="0"/>
                <a:cs typeface="Arial" pitchFamily="34" charset="0"/>
              </a:rPr>
              <a:t>between </a:t>
            </a:r>
            <a:r>
              <a:rPr lang="en-US" sz="2000" b="1" dirty="0" smtClean="0">
                <a:latin typeface="Arial" pitchFamily="34" charset="0"/>
                <a:cs typeface="Arial" pitchFamily="34" charset="0"/>
              </a:rPr>
              <a:t>EU economic growth &amp; Moldova’s exports</a:t>
            </a:r>
            <a:endParaRPr lang="en-US" sz="2000" b="1" dirty="0">
              <a:latin typeface="Arial" pitchFamily="34" charset="0"/>
              <a:cs typeface="Arial" pitchFamily="34" charset="0"/>
            </a:endParaRPr>
          </a:p>
        </p:txBody>
      </p:sp>
      <p:sp>
        <p:nvSpPr>
          <p:cNvPr id="3" name="Substituent conținut 2"/>
          <p:cNvSpPr>
            <a:spLocks noGrp="1"/>
          </p:cNvSpPr>
          <p:nvPr>
            <p:ph idx="1"/>
          </p:nvPr>
        </p:nvSpPr>
        <p:spPr>
          <a:xfrm>
            <a:off x="5638800" y="1600199"/>
            <a:ext cx="3505200" cy="45749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000" dirty="0">
                <a:latin typeface="Arial" pitchFamily="34" charset="0"/>
                <a:cs typeface="Arial" pitchFamily="34" charset="0"/>
              </a:rPr>
              <a:t>How did Moldova’s exports to the EU react in practice?</a:t>
            </a:r>
          </a:p>
          <a:p>
            <a:r>
              <a:rPr lang="en-US" sz="2000" dirty="0" smtClean="0">
                <a:latin typeface="Arial" pitchFamily="34" charset="0"/>
                <a:cs typeface="Arial" pitchFamily="34" charset="0"/>
              </a:rPr>
              <a:t>Close </a:t>
            </a:r>
            <a:r>
              <a:rPr lang="en-US" sz="2000" dirty="0">
                <a:latin typeface="Arial" pitchFamily="34" charset="0"/>
                <a:cs typeface="Arial" pitchFamily="34" charset="0"/>
              </a:rPr>
              <a:t>and stable relationship between </a:t>
            </a:r>
            <a:r>
              <a:rPr lang="en-US" sz="2000" dirty="0" smtClean="0">
                <a:latin typeface="Arial" pitchFamily="34" charset="0"/>
                <a:cs typeface="Arial" pitchFamily="34" charset="0"/>
              </a:rPr>
              <a:t>EU growth and Moldovan </a:t>
            </a:r>
            <a:r>
              <a:rPr lang="en-US" sz="2000" dirty="0">
                <a:latin typeface="Arial" pitchFamily="34" charset="0"/>
                <a:cs typeface="Arial" pitchFamily="34" charset="0"/>
              </a:rPr>
              <a:t>exports to the </a:t>
            </a:r>
            <a:r>
              <a:rPr lang="en-US" sz="2000" dirty="0" smtClean="0">
                <a:latin typeface="Arial" pitchFamily="34" charset="0"/>
                <a:cs typeface="Arial" pitchFamily="34" charset="0"/>
              </a:rPr>
              <a:t>EU</a:t>
            </a:r>
          </a:p>
          <a:p>
            <a:pPr marL="0" indent="0">
              <a:buNone/>
            </a:pPr>
            <a:endParaRPr lang="en-US" sz="2000" dirty="0">
              <a:latin typeface="Arial" pitchFamily="34" charset="0"/>
              <a:cs typeface="Arial" pitchFamily="34" charset="0"/>
            </a:endParaRPr>
          </a:p>
          <a:p>
            <a:r>
              <a:rPr lang="en-US" sz="2000" b="1" dirty="0">
                <a:latin typeface="Arial" pitchFamily="34" charset="0"/>
                <a:cs typeface="Arial" pitchFamily="34" charset="0"/>
              </a:rPr>
              <a:t>The recession in </a:t>
            </a:r>
            <a:r>
              <a:rPr lang="en-US" sz="2000" b="1" dirty="0" smtClean="0">
                <a:latin typeface="Arial" pitchFamily="34" charset="0"/>
                <a:cs typeface="Arial" pitchFamily="34" charset="0"/>
              </a:rPr>
              <a:t>EU </a:t>
            </a:r>
            <a:r>
              <a:rPr lang="en-US" sz="2000" b="1" dirty="0">
                <a:latin typeface="Arial" pitchFamily="34" charset="0"/>
                <a:cs typeface="Arial" pitchFamily="34" charset="0"/>
              </a:rPr>
              <a:t>in 2012 </a:t>
            </a:r>
            <a:r>
              <a:rPr lang="en-US" sz="2000" b="1" dirty="0" smtClean="0">
                <a:latin typeface="Arial" pitchFamily="34" charset="0"/>
                <a:cs typeface="Arial" pitchFamily="34" charset="0"/>
              </a:rPr>
              <a:t>contributed to a </a:t>
            </a:r>
            <a:r>
              <a:rPr lang="en-US" sz="2000" b="1" dirty="0">
                <a:latin typeface="Arial" pitchFamily="34" charset="0"/>
                <a:cs typeface="Arial" pitchFamily="34" charset="0"/>
              </a:rPr>
              <a:t>fall of 6.4% in </a:t>
            </a:r>
            <a:r>
              <a:rPr lang="en-US" sz="2000" b="1" dirty="0" smtClean="0">
                <a:latin typeface="Arial" pitchFamily="34" charset="0"/>
                <a:cs typeface="Arial" pitchFamily="34" charset="0"/>
              </a:rPr>
              <a:t>Moldova’s </a:t>
            </a:r>
            <a:r>
              <a:rPr lang="en-US" sz="2000" b="1" dirty="0">
                <a:latin typeface="Arial" pitchFamily="34" charset="0"/>
                <a:cs typeface="Arial" pitchFamily="34" charset="0"/>
              </a:rPr>
              <a:t>exports to EU</a:t>
            </a:r>
          </a:p>
        </p:txBody>
      </p:sp>
      <p:sp>
        <p:nvSpPr>
          <p:cNvPr id="5" name="CasetăText 4"/>
          <p:cNvSpPr txBox="1"/>
          <p:nvPr/>
        </p:nvSpPr>
        <p:spPr>
          <a:xfrm>
            <a:off x="152400" y="5867400"/>
            <a:ext cx="5486400" cy="307777"/>
          </a:xfrm>
          <a:prstGeom prst="rect">
            <a:avLst/>
          </a:prstGeom>
          <a:noFill/>
        </p:spPr>
        <p:txBody>
          <a:bodyPr wrap="square" rtlCol="0">
            <a:spAutoFit/>
          </a:bodyPr>
          <a:lstStyle/>
          <a:p>
            <a:r>
              <a:rPr lang="en-US" sz="1400" i="1" dirty="0" smtClean="0">
                <a:latin typeface="Arial" pitchFamily="34" charset="0"/>
                <a:cs typeface="Arial" pitchFamily="34" charset="0"/>
              </a:rPr>
              <a:t>Source: NBS and </a:t>
            </a:r>
            <a:r>
              <a:rPr lang="en-US" sz="1400" i="1" dirty="0" err="1" smtClean="0">
                <a:latin typeface="Arial" pitchFamily="34" charset="0"/>
                <a:cs typeface="Arial" pitchFamily="34" charset="0"/>
              </a:rPr>
              <a:t>Eurostat</a:t>
            </a:r>
            <a:endParaRPr lang="en-US" sz="1400" i="1" dirty="0">
              <a:latin typeface="Arial" pitchFamily="34" charset="0"/>
              <a:cs typeface="Arial" pitchFamily="34" charset="0"/>
            </a:endParaRPr>
          </a:p>
        </p:txBody>
      </p:sp>
      <p:sp>
        <p:nvSpPr>
          <p:cNvPr id="6" name="CasetăText 5"/>
          <p:cNvSpPr txBox="1"/>
          <p:nvPr/>
        </p:nvSpPr>
        <p:spPr>
          <a:xfrm>
            <a:off x="152400" y="1749623"/>
            <a:ext cx="5486400" cy="307777"/>
          </a:xfrm>
          <a:prstGeom prst="rect">
            <a:avLst/>
          </a:prstGeom>
          <a:noFill/>
        </p:spPr>
        <p:txBody>
          <a:bodyPr wrap="square" rtlCol="0">
            <a:spAutoFit/>
          </a:bodyPr>
          <a:lstStyle/>
          <a:p>
            <a:r>
              <a:rPr lang="en-US" sz="1400" b="1" dirty="0" smtClean="0">
                <a:latin typeface="Arial" pitchFamily="34" charset="0"/>
                <a:cs typeface="Arial" pitchFamily="34" charset="0"/>
              </a:rPr>
              <a:t>Growth of Moldovan exports to EU and GDP growth in EU-27</a:t>
            </a:r>
            <a:endParaRPr lang="en-US" sz="1400" b="1" dirty="0">
              <a:latin typeface="Arial" pitchFamily="34" charset="0"/>
              <a:cs typeface="Arial" pitchFamily="34" charset="0"/>
            </a:endParaRPr>
          </a:p>
        </p:txBody>
      </p:sp>
      <p:sp>
        <p:nvSpPr>
          <p:cNvPr id="4" name="Foliennummernplatzhalter 3"/>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19</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 y="2057400"/>
            <a:ext cx="5620987"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50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23850" y="6019800"/>
            <a:ext cx="4176713" cy="144463"/>
          </a:xfrm>
          <a:prstGeom prst="rect">
            <a:avLst/>
          </a:prstGeom>
          <a:noFill/>
          <a:ln w="9525" algn="ctr">
            <a:noFill/>
            <a:miter lim="800000"/>
            <a:headEnd/>
            <a:tailEnd/>
          </a:ln>
        </p:spPr>
        <p:txBody>
          <a:bodyPr lIns="0" tIns="0" rIns="0" bIns="0"/>
          <a:lstStyle/>
          <a:p>
            <a:pPr>
              <a:defRPr/>
            </a:pPr>
            <a:r>
              <a:rPr lang="de-DE" sz="1100" dirty="0">
                <a:latin typeface="+mj-lt"/>
                <a:ea typeface="+mn-ea"/>
              </a:rPr>
              <a:t>Source: IMF, BE</a:t>
            </a:r>
          </a:p>
        </p:txBody>
      </p:sp>
      <p:sp>
        <p:nvSpPr>
          <p:cNvPr id="4099" name="Textfeld 4"/>
          <p:cNvSpPr txBox="1">
            <a:spLocks noChangeArrowheads="1"/>
          </p:cNvSpPr>
          <p:nvPr/>
        </p:nvSpPr>
        <p:spPr bwMode="auto">
          <a:xfrm>
            <a:off x="5957888" y="4721225"/>
            <a:ext cx="3097212" cy="461963"/>
          </a:xfrm>
          <a:prstGeom prst="rect">
            <a:avLst/>
          </a:prstGeom>
          <a:solidFill>
            <a:schemeClr val="bg1">
              <a:lumMod val="95000"/>
            </a:schemeClr>
          </a:solidFill>
          <a:ln>
            <a:noFill/>
          </a:ln>
        </p:spPr>
        <p:txBody>
          <a:bodyPr anchor="ctr" anchorCtr="1">
            <a:spAutoFit/>
          </a:bodyPr>
          <a:lstStyle>
            <a:defPPr>
              <a:defRPr lang="uk-UA"/>
            </a:defPPr>
            <a:lvl1pPr algn="ctr" eaLnBrk="1" hangingPunct="1">
              <a:defRPr sz="2400" b="1">
                <a:solidFill>
                  <a:srgbClr val="C00000"/>
                </a:solidFill>
                <a:latin typeface="Georgia" pitchFamily="18"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dirty="0" smtClean="0">
                <a:ea typeface="+mn-ea"/>
              </a:rPr>
              <a:t>Growth crisis</a:t>
            </a:r>
          </a:p>
        </p:txBody>
      </p:sp>
      <p:sp>
        <p:nvSpPr>
          <p:cNvPr id="4100" name="Textfeld 5"/>
          <p:cNvSpPr txBox="1">
            <a:spLocks noChangeArrowheads="1"/>
          </p:cNvSpPr>
          <p:nvPr/>
        </p:nvSpPr>
        <p:spPr bwMode="auto">
          <a:xfrm>
            <a:off x="3419475" y="1312863"/>
            <a:ext cx="2881313" cy="460375"/>
          </a:xfrm>
          <a:prstGeom prst="rect">
            <a:avLst/>
          </a:prstGeom>
          <a:solidFill>
            <a:schemeClr val="bg1">
              <a:lumMod val="95000"/>
            </a:schemeClr>
          </a:solidFill>
          <a:ln>
            <a:noFill/>
          </a:ln>
        </p:spPr>
        <p:txBody>
          <a:bodyPr anchor="ctr" anchorCtr="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defRPr/>
            </a:pPr>
            <a:r>
              <a:rPr lang="en-GB" sz="2400" b="1" dirty="0" smtClean="0">
                <a:solidFill>
                  <a:srgbClr val="C00000"/>
                </a:solidFill>
                <a:latin typeface="Georgia" pitchFamily="18" charset="0"/>
                <a:ea typeface="+mn-ea"/>
              </a:rPr>
              <a:t>Banking crisis</a:t>
            </a:r>
          </a:p>
        </p:txBody>
      </p:sp>
      <p:sp>
        <p:nvSpPr>
          <p:cNvPr id="4101" name="Textfeld 6"/>
          <p:cNvSpPr txBox="1">
            <a:spLocks noChangeArrowheads="1"/>
          </p:cNvSpPr>
          <p:nvPr/>
        </p:nvSpPr>
        <p:spPr bwMode="auto">
          <a:xfrm>
            <a:off x="107950" y="4783138"/>
            <a:ext cx="3059113" cy="461962"/>
          </a:xfrm>
          <a:prstGeom prst="rect">
            <a:avLst/>
          </a:prstGeom>
          <a:solidFill>
            <a:schemeClr val="bg1">
              <a:lumMod val="95000"/>
            </a:schemeClr>
          </a:solidFill>
          <a:ln>
            <a:noFill/>
          </a:ln>
        </p:spPr>
        <p:txBody>
          <a:bodyPr anchor="ctr" anchorCtr="1">
            <a:spAutoFit/>
          </a:bodyPr>
          <a:lstStyle>
            <a:defPPr>
              <a:defRPr lang="uk-UA"/>
            </a:defPPr>
            <a:lvl1pPr algn="ctr" eaLnBrk="1" hangingPunct="1">
              <a:defRPr sz="2400" b="1">
                <a:solidFill>
                  <a:srgbClr val="C00000"/>
                </a:solidFill>
                <a:latin typeface="Georgia" pitchFamily="18"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dirty="0" smtClean="0">
                <a:ea typeface="+mn-ea"/>
              </a:rPr>
              <a:t>Public debt crisis</a:t>
            </a:r>
          </a:p>
        </p:txBody>
      </p:sp>
      <p:cxnSp>
        <p:nvCxnSpPr>
          <p:cNvPr id="37" name="Gerade Verbindung mit Pfeil 36"/>
          <p:cNvCxnSpPr/>
          <p:nvPr/>
        </p:nvCxnSpPr>
        <p:spPr bwMode="auto">
          <a:xfrm rot="16200000" flipH="1">
            <a:off x="6569869" y="2096294"/>
            <a:ext cx="1727200" cy="1655762"/>
          </a:xfrm>
          <a:prstGeom prst="straightConnector1">
            <a:avLst/>
          </a:prstGeom>
          <a:noFill/>
          <a:ln w="127000" cap="flat" cmpd="sng" algn="ctr">
            <a:solidFill>
              <a:schemeClr val="tx1">
                <a:lumMod val="65000"/>
                <a:lumOff val="35000"/>
              </a:schemeClr>
            </a:solidFill>
            <a:prstDash val="solid"/>
            <a:round/>
            <a:headEnd type="none" w="med" len="med"/>
            <a:tailEnd type="arrow"/>
          </a:ln>
          <a:effectLst/>
        </p:spPr>
      </p:cxnSp>
      <p:cxnSp>
        <p:nvCxnSpPr>
          <p:cNvPr id="40" name="Gerade Verbindung mit Pfeil 39"/>
          <p:cNvCxnSpPr/>
          <p:nvPr/>
        </p:nvCxnSpPr>
        <p:spPr bwMode="auto">
          <a:xfrm rot="16200000" flipV="1">
            <a:off x="6265069" y="2312194"/>
            <a:ext cx="1727200" cy="1655762"/>
          </a:xfrm>
          <a:prstGeom prst="straightConnector1">
            <a:avLst/>
          </a:prstGeom>
          <a:noFill/>
          <a:ln w="127000" cap="flat" cmpd="sng" algn="ctr">
            <a:solidFill>
              <a:schemeClr val="tx1">
                <a:lumMod val="65000"/>
                <a:lumOff val="35000"/>
              </a:schemeClr>
            </a:solidFill>
            <a:prstDash val="solid"/>
            <a:round/>
            <a:headEnd type="none" w="med" len="med"/>
            <a:tailEnd type="arrow"/>
          </a:ln>
          <a:effectLst/>
        </p:spPr>
      </p:cxnSp>
      <p:sp>
        <p:nvSpPr>
          <p:cNvPr id="5128" name="Textfeld 46"/>
          <p:cNvSpPr txBox="1">
            <a:spLocks noChangeArrowheads="1"/>
          </p:cNvSpPr>
          <p:nvPr/>
        </p:nvSpPr>
        <p:spPr bwMode="auto">
          <a:xfrm>
            <a:off x="539750" y="1555750"/>
            <a:ext cx="1871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9388" indent="-179388"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eaLnBrk="1" hangingPunct="1">
              <a:spcAft>
                <a:spcPts val="600"/>
              </a:spcAft>
              <a:buClr>
                <a:schemeClr val="tx1"/>
              </a:buClr>
              <a:buSzPct val="80000"/>
            </a:pPr>
            <a:endParaRPr lang="de-DE" sz="1400">
              <a:latin typeface="Georgia" pitchFamily="18" charset="0"/>
            </a:endParaRPr>
          </a:p>
        </p:txBody>
      </p:sp>
      <p:sp>
        <p:nvSpPr>
          <p:cNvPr id="48" name="Textfeld 47"/>
          <p:cNvSpPr txBox="1"/>
          <p:nvPr/>
        </p:nvSpPr>
        <p:spPr>
          <a:xfrm rot="19106323">
            <a:off x="904875" y="1773238"/>
            <a:ext cx="2039938" cy="792162"/>
          </a:xfrm>
          <a:prstGeom prst="rect">
            <a:avLst/>
          </a:prstGeom>
          <a:solidFill>
            <a:schemeClr val="bg1">
              <a:lumMod val="75000"/>
            </a:schemeClr>
          </a:solidFill>
          <a:ln>
            <a:noFill/>
          </a:ln>
        </p:spPr>
        <p:txBody>
          <a:bodyPr lIns="0" tIns="0" rIns="0" bIns="0" anchor="ctr" anchorCtr="1"/>
          <a:lstStyle/>
          <a:p>
            <a:pPr algn="ctr">
              <a:spcAft>
                <a:spcPts val="600"/>
              </a:spcAft>
              <a:buClr>
                <a:schemeClr val="tx1"/>
              </a:buClr>
              <a:buSzPct val="80000"/>
              <a:defRPr/>
            </a:pPr>
            <a:r>
              <a:rPr lang="en-GB" sz="1200" dirty="0">
                <a:latin typeface="Georgia" pitchFamily="18" charset="0"/>
                <a:ea typeface="+mn-ea"/>
              </a:rPr>
              <a:t>Sovereigns come to the rescue of banks, thereby endangering their own credit worthiness</a:t>
            </a:r>
          </a:p>
        </p:txBody>
      </p:sp>
      <p:sp>
        <p:nvSpPr>
          <p:cNvPr id="49" name="Textfeld 48"/>
          <p:cNvSpPr txBox="1"/>
          <p:nvPr/>
        </p:nvSpPr>
        <p:spPr>
          <a:xfrm rot="19053397">
            <a:off x="1998663" y="2913063"/>
            <a:ext cx="1931987" cy="803275"/>
          </a:xfrm>
          <a:prstGeom prst="rect">
            <a:avLst/>
          </a:prstGeom>
          <a:solidFill>
            <a:schemeClr val="bg1">
              <a:lumMod val="75000"/>
            </a:schemeClr>
          </a:solidFill>
          <a:ln>
            <a:noFill/>
          </a:ln>
        </p:spPr>
        <p:txBody>
          <a:bodyPr lIns="0" tIns="0" rIns="0" bIns="0" anchor="ctr" anchorCtr="1"/>
          <a:lstStyle>
            <a:defPPr>
              <a:defRPr lang="uk-UA"/>
            </a:defPPr>
            <a:lvl1pPr algn="ctr">
              <a:spcAft>
                <a:spcPts val="600"/>
              </a:spcAft>
              <a:buClr>
                <a:schemeClr val="tx1"/>
              </a:buClr>
              <a:buSzPct val="80000"/>
              <a:defRPr sz="1200">
                <a:latin typeface="Georgia" pitchFamily="18" charset="0"/>
              </a:defRPr>
            </a:lvl1pPr>
          </a:lstStyle>
          <a:p>
            <a:pPr>
              <a:defRPr/>
            </a:pPr>
            <a:r>
              <a:rPr lang="en-GB" dirty="0">
                <a:ea typeface="+mn-ea"/>
              </a:rPr>
              <a:t>Banks suffer from exposure towards sovereigns </a:t>
            </a:r>
          </a:p>
        </p:txBody>
      </p:sp>
      <p:sp>
        <p:nvSpPr>
          <p:cNvPr id="50" name="Textfeld 49"/>
          <p:cNvSpPr txBox="1"/>
          <p:nvPr/>
        </p:nvSpPr>
        <p:spPr>
          <a:xfrm>
            <a:off x="3708400" y="3932238"/>
            <a:ext cx="1800225" cy="576262"/>
          </a:xfrm>
          <a:prstGeom prst="rect">
            <a:avLst/>
          </a:prstGeom>
          <a:solidFill>
            <a:schemeClr val="bg1">
              <a:lumMod val="75000"/>
            </a:schemeClr>
          </a:solidFill>
          <a:ln>
            <a:noFill/>
          </a:ln>
        </p:spPr>
        <p:txBody>
          <a:bodyPr lIns="0" tIns="0" rIns="0" bIns="0" anchor="ctr" anchorCtr="1"/>
          <a:lstStyle>
            <a:defPPr>
              <a:defRPr lang="uk-UA"/>
            </a:defPPr>
            <a:lvl1pPr algn="ctr">
              <a:spcAft>
                <a:spcPts val="600"/>
              </a:spcAft>
              <a:buClr>
                <a:schemeClr val="tx1"/>
              </a:buClr>
              <a:buSzPct val="80000"/>
              <a:defRPr sz="1200">
                <a:latin typeface="Georgia" pitchFamily="18" charset="0"/>
              </a:defRPr>
            </a:lvl1pPr>
          </a:lstStyle>
          <a:p>
            <a:pPr>
              <a:defRPr/>
            </a:pPr>
            <a:r>
              <a:rPr lang="en-GB" dirty="0">
                <a:ea typeface="+mn-ea"/>
              </a:rPr>
              <a:t>Sovereigns cut their expenditures because of low growth</a:t>
            </a:r>
          </a:p>
        </p:txBody>
      </p:sp>
      <p:sp>
        <p:nvSpPr>
          <p:cNvPr id="51" name="Textfeld 50"/>
          <p:cNvSpPr txBox="1"/>
          <p:nvPr/>
        </p:nvSpPr>
        <p:spPr>
          <a:xfrm>
            <a:off x="3708400" y="5227638"/>
            <a:ext cx="2087563" cy="576262"/>
          </a:xfrm>
          <a:prstGeom prst="rect">
            <a:avLst/>
          </a:prstGeom>
          <a:solidFill>
            <a:schemeClr val="bg1">
              <a:lumMod val="75000"/>
            </a:schemeClr>
          </a:solidFill>
          <a:ln>
            <a:noFill/>
          </a:ln>
        </p:spPr>
        <p:txBody>
          <a:bodyPr lIns="0" tIns="0" rIns="0" bIns="0" anchor="ctr" anchorCtr="1"/>
          <a:lstStyle>
            <a:defPPr>
              <a:defRPr lang="uk-UA"/>
            </a:defPPr>
            <a:lvl1pPr algn="ctr">
              <a:spcAft>
                <a:spcPts val="600"/>
              </a:spcAft>
              <a:buClr>
                <a:schemeClr val="tx1"/>
              </a:buClr>
              <a:buSzPct val="80000"/>
              <a:defRPr sz="1200">
                <a:latin typeface="Georgia" pitchFamily="18" charset="0"/>
              </a:defRPr>
            </a:lvl1pPr>
          </a:lstStyle>
          <a:p>
            <a:pPr>
              <a:defRPr/>
            </a:pPr>
            <a:r>
              <a:rPr lang="en-GB" dirty="0">
                <a:ea typeface="+mn-ea"/>
              </a:rPr>
              <a:t>Low growth means lower revenues, which aggravates the problem of debt consolidation</a:t>
            </a:r>
          </a:p>
        </p:txBody>
      </p:sp>
      <p:sp>
        <p:nvSpPr>
          <p:cNvPr id="52" name="Textfeld 51"/>
          <p:cNvSpPr txBox="1"/>
          <p:nvPr/>
        </p:nvSpPr>
        <p:spPr>
          <a:xfrm rot="2822663">
            <a:off x="6942137" y="2152651"/>
            <a:ext cx="1800225" cy="647700"/>
          </a:xfrm>
          <a:prstGeom prst="rect">
            <a:avLst/>
          </a:prstGeom>
          <a:solidFill>
            <a:schemeClr val="bg1">
              <a:lumMod val="75000"/>
            </a:schemeClr>
          </a:solidFill>
          <a:ln>
            <a:noFill/>
          </a:ln>
        </p:spPr>
        <p:txBody>
          <a:bodyPr lIns="0" tIns="0" rIns="0" bIns="0" anchor="ctr" anchorCtr="1"/>
          <a:lstStyle>
            <a:defPPr>
              <a:defRPr lang="uk-UA"/>
            </a:defPPr>
            <a:lvl1pPr algn="ctr">
              <a:spcAft>
                <a:spcPts val="600"/>
              </a:spcAft>
              <a:buClr>
                <a:schemeClr val="tx1"/>
              </a:buClr>
              <a:buSzPct val="80000"/>
              <a:defRPr sz="1200">
                <a:latin typeface="Georgia" pitchFamily="18" charset="0"/>
              </a:defRPr>
            </a:lvl1pPr>
          </a:lstStyle>
          <a:p>
            <a:pPr>
              <a:defRPr/>
            </a:pPr>
            <a:r>
              <a:rPr lang="en-GB" dirty="0">
                <a:ea typeface="+mn-ea"/>
              </a:rPr>
              <a:t>The weak banking sector withdraws loans from companies</a:t>
            </a:r>
          </a:p>
        </p:txBody>
      </p:sp>
      <p:sp>
        <p:nvSpPr>
          <p:cNvPr id="53" name="Textfeld 52"/>
          <p:cNvSpPr txBox="1"/>
          <p:nvPr/>
        </p:nvSpPr>
        <p:spPr>
          <a:xfrm rot="2926553">
            <a:off x="5642769" y="3177381"/>
            <a:ext cx="1800225" cy="792163"/>
          </a:xfrm>
          <a:prstGeom prst="rect">
            <a:avLst/>
          </a:prstGeom>
          <a:solidFill>
            <a:schemeClr val="bg1">
              <a:lumMod val="75000"/>
            </a:schemeClr>
          </a:solidFill>
          <a:ln>
            <a:noFill/>
          </a:ln>
        </p:spPr>
        <p:txBody>
          <a:bodyPr lIns="0" tIns="0" rIns="0" bIns="0" anchor="ctr" anchorCtr="1"/>
          <a:lstStyle>
            <a:defPPr>
              <a:defRPr lang="uk-UA"/>
            </a:defPPr>
            <a:lvl1pPr algn="ctr">
              <a:spcAft>
                <a:spcPts val="600"/>
              </a:spcAft>
              <a:buClr>
                <a:schemeClr val="tx1"/>
              </a:buClr>
              <a:buSzPct val="80000"/>
              <a:defRPr sz="1200">
                <a:latin typeface="Georgia" pitchFamily="18" charset="0"/>
              </a:defRPr>
            </a:lvl1pPr>
          </a:lstStyle>
          <a:p>
            <a:pPr>
              <a:defRPr/>
            </a:pPr>
            <a:r>
              <a:rPr lang="en-GB" dirty="0">
                <a:ea typeface="+mn-ea"/>
              </a:rPr>
              <a:t>Low growth or recession hits the banks‘ balance sheets</a:t>
            </a:r>
          </a:p>
        </p:txBody>
      </p:sp>
      <p:sp>
        <p:nvSpPr>
          <p:cNvPr id="5135" name="Rectangle 2"/>
          <p:cNvSpPr>
            <a:spLocks noGrp="1" noChangeArrowheads="1"/>
          </p:cNvSpPr>
          <p:nvPr>
            <p:ph type="title"/>
          </p:nvPr>
        </p:nvSpPr>
        <p:spPr>
          <a:xfrm>
            <a:off x="107950" y="620713"/>
            <a:ext cx="8947150" cy="576262"/>
          </a:xfrm>
        </p:spPr>
        <p:txBody>
          <a:bodyPr/>
          <a:lstStyle/>
          <a:p>
            <a:pPr eaLnBrk="1" hangingPunct="1">
              <a:lnSpc>
                <a:spcPct val="100000"/>
              </a:lnSpc>
            </a:pPr>
            <a:r>
              <a:rPr lang="en-GB" sz="2000" b="1" dirty="0" smtClean="0"/>
              <a:t>The </a:t>
            </a:r>
            <a:r>
              <a:rPr lang="en-GB" sz="2000" b="1" dirty="0"/>
              <a:t>e</a:t>
            </a:r>
            <a:r>
              <a:rPr lang="en-GB" sz="2000" b="1" dirty="0" smtClean="0"/>
              <a:t>urozone crisis = An ugly combination of public debt, banking and growth crisis</a:t>
            </a:r>
          </a:p>
        </p:txBody>
      </p:sp>
      <p:cxnSp>
        <p:nvCxnSpPr>
          <p:cNvPr id="21" name="Gerade Verbindung mit Pfeil 20"/>
          <p:cNvCxnSpPr/>
          <p:nvPr/>
        </p:nvCxnSpPr>
        <p:spPr bwMode="auto">
          <a:xfrm flipV="1">
            <a:off x="1476375" y="1771650"/>
            <a:ext cx="1727200" cy="1584325"/>
          </a:xfrm>
          <a:prstGeom prst="straightConnector1">
            <a:avLst/>
          </a:prstGeom>
          <a:noFill/>
          <a:ln w="127000" cap="flat" cmpd="sng" algn="ctr">
            <a:solidFill>
              <a:schemeClr val="tx1">
                <a:lumMod val="65000"/>
                <a:lumOff val="35000"/>
              </a:schemeClr>
            </a:solidFill>
            <a:prstDash val="solid"/>
            <a:round/>
            <a:headEnd type="none" w="med" len="med"/>
            <a:tailEnd type="arrow"/>
          </a:ln>
          <a:effectLst/>
        </p:spPr>
      </p:cxnSp>
      <p:cxnSp>
        <p:nvCxnSpPr>
          <p:cNvPr id="14" name="Gerade Verbindung mit Pfeil 13"/>
          <p:cNvCxnSpPr/>
          <p:nvPr/>
        </p:nvCxnSpPr>
        <p:spPr bwMode="auto">
          <a:xfrm rot="10800000" flipV="1">
            <a:off x="1619250" y="1987550"/>
            <a:ext cx="1800225" cy="1657350"/>
          </a:xfrm>
          <a:prstGeom prst="straightConnector1">
            <a:avLst/>
          </a:prstGeom>
          <a:noFill/>
          <a:ln w="127000" cap="flat" cmpd="sng" algn="ctr">
            <a:solidFill>
              <a:schemeClr val="tx1">
                <a:lumMod val="65000"/>
                <a:lumOff val="35000"/>
              </a:schemeClr>
            </a:solidFill>
            <a:prstDash val="solid"/>
            <a:round/>
            <a:headEnd type="none" w="med" len="med"/>
            <a:tailEnd type="arrow"/>
          </a:ln>
          <a:effectLst/>
        </p:spPr>
      </p:cxnSp>
      <p:cxnSp>
        <p:nvCxnSpPr>
          <p:cNvPr id="32" name="Gerade Verbindung mit Pfeil 31"/>
          <p:cNvCxnSpPr/>
          <p:nvPr/>
        </p:nvCxnSpPr>
        <p:spPr bwMode="auto">
          <a:xfrm>
            <a:off x="3348038" y="4652963"/>
            <a:ext cx="2592387" cy="1587"/>
          </a:xfrm>
          <a:prstGeom prst="straightConnector1">
            <a:avLst/>
          </a:prstGeom>
          <a:noFill/>
          <a:ln w="127000" cap="flat" cmpd="sng" algn="ctr">
            <a:solidFill>
              <a:schemeClr val="tx1">
                <a:lumMod val="65000"/>
                <a:lumOff val="35000"/>
              </a:schemeClr>
            </a:solidFill>
            <a:prstDash val="solid"/>
            <a:round/>
            <a:headEnd type="none" w="med" len="med"/>
            <a:tailEnd type="arrow"/>
          </a:ln>
          <a:effectLst/>
        </p:spPr>
      </p:cxnSp>
      <p:cxnSp>
        <p:nvCxnSpPr>
          <p:cNvPr id="28" name="Gerade Verbindung mit Pfeil 27"/>
          <p:cNvCxnSpPr/>
          <p:nvPr/>
        </p:nvCxnSpPr>
        <p:spPr bwMode="auto">
          <a:xfrm rot="10800000">
            <a:off x="3203575" y="5011738"/>
            <a:ext cx="2663825" cy="1587"/>
          </a:xfrm>
          <a:prstGeom prst="straightConnector1">
            <a:avLst/>
          </a:prstGeom>
          <a:noFill/>
          <a:ln w="127000" cap="flat" cmpd="sng" algn="ctr">
            <a:solidFill>
              <a:schemeClr val="tx1">
                <a:lumMod val="65000"/>
                <a:lumOff val="35000"/>
              </a:schemeClr>
            </a:solidFill>
            <a:prstDash val="solid"/>
            <a:round/>
            <a:headEnd type="none" w="med" len="med"/>
            <a:tailEnd type="arrow"/>
          </a:ln>
          <a:effectLst/>
        </p:spPr>
      </p:cxnSp>
      <p:sp>
        <p:nvSpPr>
          <p:cNvPr id="24"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spcBef>
                <a:spcPts val="600"/>
              </a:spcBef>
              <a:defRPr/>
            </a:pPr>
            <a:fld id="{1DCF6D34-B145-434A-9D3E-6B8C39E19370}" type="slidenum">
              <a:rPr lang="de-DE" sz="1200" smtClean="0">
                <a:solidFill>
                  <a:schemeClr val="tx1">
                    <a:lumMod val="85000"/>
                    <a:lumOff val="15000"/>
                  </a:schemeClr>
                </a:solidFill>
              </a:rPr>
              <a:pPr algn="ctr" eaLnBrk="1" hangingPunct="1">
                <a:spcBef>
                  <a:spcPts val="600"/>
                </a:spcBef>
                <a:defRPr/>
              </a:pPr>
              <a:t>2</a:t>
            </a:fld>
            <a:endParaRPr lang="de-DE" sz="12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19100" y="617538"/>
            <a:ext cx="8229600" cy="449262"/>
          </a:xfrm>
        </p:spPr>
        <p:txBody>
          <a:bodyPr>
            <a:noAutofit/>
          </a:bodyPr>
          <a:lstStyle/>
          <a:p>
            <a:r>
              <a:rPr lang="en-US" sz="2000" b="1" dirty="0" smtClean="0">
                <a:latin typeface="Arial" pitchFamily="34" charset="0"/>
                <a:cs typeface="Arial" pitchFamily="34" charset="0"/>
              </a:rPr>
              <a:t>Remittances play a major role for the economic growth</a:t>
            </a:r>
            <a:endParaRPr lang="en-US" sz="2000" b="1" dirty="0">
              <a:latin typeface="Arial" pitchFamily="34" charset="0"/>
              <a:cs typeface="Arial" pitchFamily="34" charset="0"/>
            </a:endParaRPr>
          </a:p>
        </p:txBody>
      </p:sp>
      <p:sp>
        <p:nvSpPr>
          <p:cNvPr id="3" name="Substituent conținut 2"/>
          <p:cNvSpPr>
            <a:spLocks noGrp="1"/>
          </p:cNvSpPr>
          <p:nvPr>
            <p:ph idx="1"/>
          </p:nvPr>
        </p:nvSpPr>
        <p:spPr>
          <a:xfrm>
            <a:off x="5286526" y="1143000"/>
            <a:ext cx="3857473" cy="4953000"/>
          </a:xfrm>
        </p:spPr>
        <p:txBody>
          <a:bodyPr>
            <a:noAutofit/>
          </a:bodyPr>
          <a:lstStyle/>
          <a:p>
            <a:r>
              <a:rPr lang="en-GB" sz="1800" dirty="0" smtClean="0">
                <a:latin typeface="Arial" pitchFamily="34" charset="0"/>
                <a:cs typeface="Arial" pitchFamily="34" charset="0"/>
              </a:rPr>
              <a:t>Apart from trade flows, remittances from the EU play a significant role for Moldova</a:t>
            </a:r>
          </a:p>
          <a:p>
            <a:r>
              <a:rPr lang="en-GB" sz="1800" dirty="0" smtClean="0">
                <a:latin typeface="Arial" pitchFamily="34" charset="0"/>
                <a:cs typeface="Arial" pitchFamily="34" charset="0"/>
              </a:rPr>
              <a:t>Total remittances (according to World Bank definition) account for about one quarter of Moldova’s GDP (2012)</a:t>
            </a:r>
          </a:p>
          <a:p>
            <a:r>
              <a:rPr lang="en-GB" sz="1800" dirty="0" smtClean="0">
                <a:latin typeface="Arial" pitchFamily="34" charset="0"/>
                <a:cs typeface="Arial" pitchFamily="34" charset="0"/>
              </a:rPr>
              <a:t>Remittances from the EU declined during the crisis</a:t>
            </a:r>
          </a:p>
          <a:p>
            <a:r>
              <a:rPr lang="en-GB" sz="1800" dirty="0" smtClean="0">
                <a:latin typeface="Arial" pitchFamily="34" charset="0"/>
                <a:cs typeface="Arial" pitchFamily="34" charset="0"/>
              </a:rPr>
              <a:t>Empirical analysis shows that these inflows are highly correlated with the domestic business cycle</a:t>
            </a:r>
          </a:p>
          <a:p>
            <a:r>
              <a:rPr lang="en-GB" sz="1800" dirty="0" smtClean="0">
                <a:latin typeface="Arial" pitchFamily="34" charset="0"/>
                <a:cs typeface="Arial" pitchFamily="34" charset="0"/>
              </a:rPr>
              <a:t>Decline in remittances caused a drop in economic growth</a:t>
            </a:r>
            <a:endParaRPr lang="en-GB" sz="2200" dirty="0" smtClean="0">
              <a:latin typeface="Arial" pitchFamily="34" charset="0"/>
              <a:cs typeface="Arial" pitchFamily="34" charset="0"/>
            </a:endParaRPr>
          </a:p>
          <a:p>
            <a:r>
              <a:rPr lang="en-GB" sz="1800" b="1" dirty="0" smtClean="0">
                <a:latin typeface="Arial" pitchFamily="34" charset="0"/>
                <a:cs typeface="Arial" pitchFamily="34" charset="0"/>
              </a:rPr>
              <a:t>Significant negative impact on Moldova</a:t>
            </a:r>
            <a:endParaRPr lang="en-GB" sz="1400" b="1" dirty="0" smtClean="0">
              <a:latin typeface="Arial" pitchFamily="34" charset="0"/>
              <a:cs typeface="Arial" pitchFamily="34" charset="0"/>
            </a:endParaRPr>
          </a:p>
          <a:p>
            <a:pPr>
              <a:buNone/>
            </a:pPr>
            <a:endParaRPr lang="en-GB" sz="1800" dirty="0" smtClean="0">
              <a:latin typeface="Arial" pitchFamily="34" charset="0"/>
              <a:cs typeface="Arial" pitchFamily="34" charset="0"/>
            </a:endParaRPr>
          </a:p>
          <a:p>
            <a:endParaRPr lang="en-GB" sz="1800" i="1" dirty="0">
              <a:latin typeface="Arial" pitchFamily="34" charset="0"/>
              <a:cs typeface="Arial" pitchFamily="34" charset="0"/>
            </a:endParaRPr>
          </a:p>
        </p:txBody>
      </p:sp>
      <p:sp>
        <p:nvSpPr>
          <p:cNvPr id="5" name="CasetăText 4"/>
          <p:cNvSpPr txBox="1"/>
          <p:nvPr/>
        </p:nvSpPr>
        <p:spPr>
          <a:xfrm>
            <a:off x="128740" y="1363576"/>
            <a:ext cx="5791200" cy="338554"/>
          </a:xfrm>
          <a:prstGeom prst="rect">
            <a:avLst/>
          </a:prstGeom>
          <a:noFill/>
        </p:spPr>
        <p:txBody>
          <a:bodyPr wrap="square" rtlCol="0">
            <a:spAutoFit/>
          </a:bodyPr>
          <a:lstStyle/>
          <a:p>
            <a:r>
              <a:rPr lang="en-US" sz="1600" b="1" dirty="0" smtClean="0">
                <a:latin typeface="Arial" pitchFamily="34" charset="0"/>
                <a:cs typeface="Arial" pitchFamily="34" charset="0"/>
              </a:rPr>
              <a:t>Growth of Moldova’s GDP and remittances</a:t>
            </a:r>
            <a:r>
              <a:rPr lang="en-US" sz="1600" b="1" dirty="0">
                <a:latin typeface="Arial" pitchFamily="34" charset="0"/>
                <a:cs typeface="Arial" pitchFamily="34" charset="0"/>
              </a:rPr>
              <a:t> </a:t>
            </a:r>
            <a:r>
              <a:rPr lang="en-US" sz="1600" b="1" dirty="0" smtClean="0">
                <a:latin typeface="Arial" pitchFamily="34" charset="0"/>
                <a:cs typeface="Arial" pitchFamily="34" charset="0"/>
              </a:rPr>
              <a:t>from EU</a:t>
            </a:r>
            <a:endParaRPr lang="en-US" sz="1600" b="1" dirty="0">
              <a:latin typeface="Arial" pitchFamily="34" charset="0"/>
              <a:cs typeface="Arial" pitchFamily="34" charset="0"/>
            </a:endParaRPr>
          </a:p>
        </p:txBody>
      </p:sp>
      <p:sp>
        <p:nvSpPr>
          <p:cNvPr id="6" name="CasetăText 5"/>
          <p:cNvSpPr txBox="1"/>
          <p:nvPr/>
        </p:nvSpPr>
        <p:spPr>
          <a:xfrm>
            <a:off x="228600" y="5562600"/>
            <a:ext cx="5591480" cy="523220"/>
          </a:xfrm>
          <a:prstGeom prst="rect">
            <a:avLst/>
          </a:prstGeom>
          <a:noFill/>
        </p:spPr>
        <p:txBody>
          <a:bodyPr wrap="square" rtlCol="0">
            <a:spAutoFit/>
          </a:bodyPr>
          <a:lstStyle/>
          <a:p>
            <a:r>
              <a:rPr lang="en-US" sz="1400" i="1" dirty="0" smtClean="0">
                <a:latin typeface="Arial" pitchFamily="34" charset="0"/>
                <a:cs typeface="Arial" pitchFamily="34" charset="0"/>
              </a:rPr>
              <a:t>Source: Authors’ calculations based on NBS and NBM data</a:t>
            </a:r>
          </a:p>
          <a:p>
            <a:r>
              <a:rPr lang="en-US" sz="1400" i="1" dirty="0" smtClean="0">
                <a:latin typeface="Arial" pitchFamily="34" charset="0"/>
                <a:cs typeface="Arial" pitchFamily="34" charset="0"/>
              </a:rPr>
              <a:t>Note: Time series for remittances were filtered (HP, lambda = 1)</a:t>
            </a:r>
            <a:endParaRPr lang="en-US" sz="1400" i="1" dirty="0">
              <a:latin typeface="Arial" pitchFamily="34" charset="0"/>
              <a:cs typeface="Arial" pitchFamily="34" charset="0"/>
            </a:endParaRPr>
          </a:p>
        </p:txBody>
      </p:sp>
      <p:sp>
        <p:nvSpPr>
          <p:cNvPr id="4" name="Foliennummernplatzhalter 3"/>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20</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0" y="1707078"/>
            <a:ext cx="51577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991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609600"/>
            <a:ext cx="9144000" cy="381000"/>
          </a:xfrm>
        </p:spPr>
        <p:txBody>
          <a:bodyPr>
            <a:noAutofit/>
          </a:bodyPr>
          <a:lstStyle/>
          <a:p>
            <a:r>
              <a:rPr lang="en-US" sz="1900" b="1" dirty="0" smtClean="0">
                <a:latin typeface="Arial" pitchFamily="34" charset="0"/>
                <a:cs typeface="Arial" pitchFamily="34" charset="0"/>
              </a:rPr>
              <a:t>FDI inflows from EU declined recently</a:t>
            </a:r>
            <a:endParaRPr lang="en-US" sz="1900" b="1" dirty="0">
              <a:latin typeface="Arial" pitchFamily="34" charset="0"/>
              <a:cs typeface="Arial" pitchFamily="34" charset="0"/>
            </a:endParaRPr>
          </a:p>
        </p:txBody>
      </p:sp>
      <p:sp>
        <p:nvSpPr>
          <p:cNvPr id="3" name="Substituent conținut 2"/>
          <p:cNvSpPr>
            <a:spLocks noGrp="1"/>
          </p:cNvSpPr>
          <p:nvPr>
            <p:ph idx="1"/>
          </p:nvPr>
        </p:nvSpPr>
        <p:spPr>
          <a:xfrm>
            <a:off x="5652120" y="1295400"/>
            <a:ext cx="3263280" cy="457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sz="1800" dirty="0" smtClean="0">
                <a:latin typeface="Arial" pitchFamily="34" charset="0"/>
                <a:cs typeface="Arial" pitchFamily="34" charset="0"/>
              </a:rPr>
              <a:t>2009: Rapid decline of FDI inflows in the context of the global financial crisis</a:t>
            </a:r>
          </a:p>
          <a:p>
            <a:endParaRPr lang="en-GB" sz="1800" dirty="0" smtClean="0">
              <a:latin typeface="Arial" pitchFamily="34" charset="0"/>
              <a:cs typeface="Arial" pitchFamily="34" charset="0"/>
            </a:endParaRPr>
          </a:p>
          <a:p>
            <a:r>
              <a:rPr lang="en-GB" sz="1800" dirty="0" smtClean="0">
                <a:latin typeface="Arial" pitchFamily="34" charset="0"/>
                <a:cs typeface="Arial" pitchFamily="34" charset="0"/>
              </a:rPr>
              <a:t>2010/2011: Increase in FDI inflows from EU</a:t>
            </a:r>
          </a:p>
          <a:p>
            <a:endParaRPr lang="en-GB" sz="1800" dirty="0">
              <a:latin typeface="Arial" pitchFamily="34" charset="0"/>
              <a:cs typeface="Arial" pitchFamily="34" charset="0"/>
            </a:endParaRPr>
          </a:p>
          <a:p>
            <a:r>
              <a:rPr lang="en-GB" sz="1800" dirty="0" smtClean="0">
                <a:latin typeface="Arial" pitchFamily="34" charset="0"/>
                <a:cs typeface="Arial" pitchFamily="34" charset="0"/>
              </a:rPr>
              <a:t>2012: Significant decrease in FDI inflows from EU</a:t>
            </a:r>
          </a:p>
          <a:p>
            <a:endParaRPr lang="en-GB" sz="1800" dirty="0" smtClean="0">
              <a:latin typeface="Arial" pitchFamily="34" charset="0"/>
              <a:cs typeface="Arial" pitchFamily="34" charset="0"/>
            </a:endParaRPr>
          </a:p>
          <a:p>
            <a:r>
              <a:rPr lang="en-GB" sz="1800" b="1" dirty="0" smtClean="0">
                <a:latin typeface="Arial" pitchFamily="34" charset="0"/>
                <a:cs typeface="Arial" pitchFamily="34" charset="0"/>
              </a:rPr>
              <a:t>Negative impact on Moldova‘s economy through a decline in FDI from the EU</a:t>
            </a:r>
            <a:endParaRPr lang="en-GB" sz="1800" b="1" dirty="0">
              <a:latin typeface="Arial" pitchFamily="34" charset="0"/>
              <a:cs typeface="Arial" pitchFamily="34" charset="0"/>
            </a:endParaRPr>
          </a:p>
        </p:txBody>
      </p:sp>
      <p:sp>
        <p:nvSpPr>
          <p:cNvPr id="5" name="CasetăText 4"/>
          <p:cNvSpPr txBox="1"/>
          <p:nvPr/>
        </p:nvSpPr>
        <p:spPr>
          <a:xfrm>
            <a:off x="316347" y="1205828"/>
            <a:ext cx="5562600" cy="307777"/>
          </a:xfrm>
          <a:prstGeom prst="rect">
            <a:avLst/>
          </a:prstGeom>
          <a:noFill/>
        </p:spPr>
        <p:txBody>
          <a:bodyPr wrap="square" rtlCol="0">
            <a:spAutoFit/>
          </a:bodyPr>
          <a:lstStyle/>
          <a:p>
            <a:r>
              <a:rPr lang="en-US" sz="1400" b="1" dirty="0" smtClean="0">
                <a:latin typeface="Arial" pitchFamily="34" charset="0"/>
                <a:cs typeface="Arial" pitchFamily="34" charset="0"/>
              </a:rPr>
              <a:t>FDI inflows from CIS and non-CIS countries</a:t>
            </a:r>
            <a:endParaRPr lang="en-US" sz="1400" b="1" dirty="0">
              <a:latin typeface="Arial" pitchFamily="34" charset="0"/>
              <a:cs typeface="Arial" pitchFamily="34" charset="0"/>
            </a:endParaRPr>
          </a:p>
        </p:txBody>
      </p:sp>
      <p:sp>
        <p:nvSpPr>
          <p:cNvPr id="6" name="CasetăText 5"/>
          <p:cNvSpPr txBox="1"/>
          <p:nvPr/>
        </p:nvSpPr>
        <p:spPr>
          <a:xfrm>
            <a:off x="152400" y="5410200"/>
            <a:ext cx="6096000" cy="954107"/>
          </a:xfrm>
          <a:prstGeom prst="rect">
            <a:avLst/>
          </a:prstGeom>
          <a:noFill/>
        </p:spPr>
        <p:txBody>
          <a:bodyPr wrap="square" rtlCol="0">
            <a:spAutoFit/>
          </a:bodyPr>
          <a:lstStyle/>
          <a:p>
            <a:r>
              <a:rPr lang="en-US" sz="1400" i="1" dirty="0" smtClean="0">
                <a:latin typeface="Arial" pitchFamily="34" charset="0"/>
                <a:cs typeface="Arial" pitchFamily="34" charset="0"/>
              </a:rPr>
              <a:t>Source: NBM</a:t>
            </a:r>
          </a:p>
          <a:p>
            <a:r>
              <a:rPr lang="en-US" sz="1400" i="1" dirty="0" smtClean="0">
                <a:latin typeface="Arial" pitchFamily="34" charset="0"/>
                <a:cs typeface="Arial" pitchFamily="34" charset="0"/>
              </a:rPr>
              <a:t>Note: There are no available data about FDI coming from EU. However, a report from the Ministry of Economy revealed that their share in total FDIs hovers at around 74%-75% and did not change during the crisis</a:t>
            </a:r>
            <a:endParaRPr lang="en-US" sz="1400" i="1" dirty="0">
              <a:latin typeface="Arial" pitchFamily="34" charset="0"/>
              <a:cs typeface="Arial" pitchFamily="34" charset="0"/>
            </a:endParaRPr>
          </a:p>
        </p:txBody>
      </p:sp>
      <p:sp>
        <p:nvSpPr>
          <p:cNvPr id="4" name="Foliennummernplatzhalter 3"/>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21</a:t>
            </a:fld>
            <a:endParaRPr lang="en-US"/>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12760"/>
            <a:ext cx="558482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825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25438" y="609600"/>
            <a:ext cx="8586787" cy="514350"/>
          </a:xfrm>
        </p:spPr>
        <p:txBody>
          <a:bodyPr/>
          <a:lstStyle/>
          <a:p>
            <a:pPr eaLnBrk="1" hangingPunct="1"/>
            <a:r>
              <a:rPr lang="en-GB" sz="2000" b="1" dirty="0" smtClean="0"/>
              <a:t>Summary impact on Moldova</a:t>
            </a:r>
          </a:p>
        </p:txBody>
      </p:sp>
      <p:sp>
        <p:nvSpPr>
          <p:cNvPr id="7" name="Textfeld 6"/>
          <p:cNvSpPr txBox="1"/>
          <p:nvPr/>
        </p:nvSpPr>
        <p:spPr>
          <a:xfrm>
            <a:off x="325438" y="1143000"/>
            <a:ext cx="8586787" cy="5184775"/>
          </a:xfrm>
          <a:prstGeom prst="rect">
            <a:avLst/>
          </a:prstGeom>
          <a:noFill/>
        </p:spPr>
        <p:txBody>
          <a:bodyPr lIns="0" tIns="0" rIns="0" bIns="0"/>
          <a:lstStyle/>
          <a:p>
            <a:pPr>
              <a:lnSpc>
                <a:spcPct val="150000"/>
              </a:lnSpc>
              <a:buSzPct val="80000"/>
              <a:defRPr/>
            </a:pPr>
            <a:r>
              <a:rPr lang="en-GB" sz="1600" dirty="0" smtClean="0">
                <a:cs typeface="Arial" pitchFamily="34" charset="0"/>
              </a:rPr>
              <a:t>1. </a:t>
            </a:r>
            <a:r>
              <a:rPr lang="en-GB" sz="1800" dirty="0" smtClean="0">
                <a:cs typeface="Arial" pitchFamily="34" charset="0"/>
              </a:rPr>
              <a:t>Public debt channel</a:t>
            </a:r>
          </a:p>
          <a:p>
            <a:pPr marL="285750" indent="-285750">
              <a:lnSpc>
                <a:spcPct val="150000"/>
              </a:lnSpc>
              <a:buSzPct val="80000"/>
              <a:buFont typeface="Arial" pitchFamily="34" charset="0"/>
              <a:buChar char="•"/>
              <a:defRPr/>
            </a:pPr>
            <a:r>
              <a:rPr lang="en-GB" sz="1800" dirty="0" smtClean="0">
                <a:cs typeface="Arial" pitchFamily="34" charset="0"/>
              </a:rPr>
              <a:t>No direct impact, since there is no foreign marketable debt outstanding</a:t>
            </a:r>
          </a:p>
          <a:p>
            <a:pPr>
              <a:lnSpc>
                <a:spcPct val="150000"/>
              </a:lnSpc>
              <a:buSzPct val="80000"/>
              <a:defRPr/>
            </a:pPr>
            <a:r>
              <a:rPr lang="en-GB" sz="1800" dirty="0" smtClean="0">
                <a:cs typeface="Arial" pitchFamily="34" charset="0"/>
              </a:rPr>
              <a:t>2. Banking </a:t>
            </a:r>
            <a:r>
              <a:rPr lang="en-GB" sz="1800" dirty="0">
                <a:cs typeface="Arial" pitchFamily="34" charset="0"/>
              </a:rPr>
              <a:t>channel </a:t>
            </a:r>
          </a:p>
          <a:p>
            <a:pPr marL="171450" indent="-171450">
              <a:lnSpc>
                <a:spcPct val="150000"/>
              </a:lnSpc>
              <a:buSzPct val="80000"/>
              <a:buFont typeface="Wingdings" pitchFamily="2" charset="2"/>
              <a:buChar char="§"/>
              <a:defRPr/>
            </a:pPr>
            <a:r>
              <a:rPr lang="en-GB" sz="1800" dirty="0" smtClean="0">
                <a:cs typeface="Arial" pitchFamily="34" charset="0"/>
              </a:rPr>
              <a:t>Mixed impact, </a:t>
            </a:r>
            <a:r>
              <a:rPr lang="en-GB" sz="1800" dirty="0">
                <a:cs typeface="Arial" pitchFamily="34" charset="0"/>
              </a:rPr>
              <a:t>as market share of EU banks active in Moldova went </a:t>
            </a:r>
            <a:r>
              <a:rPr lang="en-GB" sz="1800" dirty="0" smtClean="0">
                <a:cs typeface="Arial" pitchFamily="34" charset="0"/>
              </a:rPr>
              <a:t>down</a:t>
            </a:r>
          </a:p>
          <a:p>
            <a:pPr>
              <a:lnSpc>
                <a:spcPct val="150000"/>
              </a:lnSpc>
              <a:buSzPct val="80000"/>
              <a:defRPr/>
            </a:pPr>
            <a:r>
              <a:rPr lang="en-GB" sz="1800" dirty="0" smtClean="0">
                <a:cs typeface="Arial" pitchFamily="34" charset="0"/>
              </a:rPr>
              <a:t>3. Economic growth channel </a:t>
            </a:r>
            <a:endParaRPr lang="en-GB" sz="1800" dirty="0">
              <a:cs typeface="Arial" pitchFamily="34" charset="0"/>
            </a:endParaRPr>
          </a:p>
          <a:p>
            <a:pPr marL="171450" indent="-171450">
              <a:lnSpc>
                <a:spcPct val="150000"/>
              </a:lnSpc>
              <a:buSzPct val="80000"/>
              <a:buFont typeface="Wingdings" pitchFamily="2" charset="2"/>
              <a:buChar char="§"/>
              <a:defRPr/>
            </a:pPr>
            <a:r>
              <a:rPr lang="en-GB" sz="1800" dirty="0" smtClean="0">
                <a:cs typeface="Arial" pitchFamily="34" charset="0"/>
              </a:rPr>
              <a:t>Negative impact via declining exports to the EU</a:t>
            </a:r>
          </a:p>
          <a:p>
            <a:pPr marL="171450" indent="-171450">
              <a:lnSpc>
                <a:spcPct val="150000"/>
              </a:lnSpc>
              <a:buSzPct val="80000"/>
              <a:buFont typeface="Wingdings" pitchFamily="2" charset="2"/>
              <a:buChar char="§"/>
              <a:defRPr/>
            </a:pPr>
            <a:r>
              <a:rPr lang="en-GB" sz="1800" dirty="0">
                <a:cs typeface="Arial" pitchFamily="34" charset="0"/>
              </a:rPr>
              <a:t>Negative impact </a:t>
            </a:r>
            <a:r>
              <a:rPr lang="en-GB" sz="1800" dirty="0" smtClean="0">
                <a:cs typeface="Arial" pitchFamily="34" charset="0"/>
              </a:rPr>
              <a:t>through a drop in remittances from the EU</a:t>
            </a:r>
          </a:p>
          <a:p>
            <a:pPr marL="171450" indent="-171450">
              <a:lnSpc>
                <a:spcPct val="150000"/>
              </a:lnSpc>
              <a:buSzPct val="80000"/>
              <a:buFont typeface="Wingdings" pitchFamily="2" charset="2"/>
              <a:buChar char="§"/>
              <a:defRPr/>
            </a:pPr>
            <a:r>
              <a:rPr lang="en-GB" sz="1800" dirty="0" smtClean="0">
                <a:cs typeface="Arial" pitchFamily="34" charset="0"/>
              </a:rPr>
              <a:t>Also FDI from the EU declined significantly during the eurozone crisis</a:t>
            </a:r>
          </a:p>
          <a:p>
            <a:pPr>
              <a:lnSpc>
                <a:spcPct val="150000"/>
              </a:lnSpc>
              <a:buSzPct val="80000"/>
              <a:defRPr/>
            </a:pPr>
            <a:endParaRPr lang="en-GB" sz="1800" b="1" dirty="0" smtClean="0">
              <a:cs typeface="Arial" pitchFamily="34" charset="0"/>
            </a:endParaRPr>
          </a:p>
          <a:p>
            <a:pPr>
              <a:lnSpc>
                <a:spcPct val="150000"/>
              </a:lnSpc>
              <a:buSzPct val="80000"/>
              <a:defRPr/>
            </a:pPr>
            <a:r>
              <a:rPr lang="en-GB" sz="1800" b="1" dirty="0" smtClean="0">
                <a:cs typeface="Arial" pitchFamily="34" charset="0"/>
              </a:rPr>
              <a:t>To sum up: </a:t>
            </a:r>
          </a:p>
          <a:p>
            <a:pPr marL="285750" indent="-285750">
              <a:lnSpc>
                <a:spcPct val="150000"/>
              </a:lnSpc>
              <a:buSzPct val="80000"/>
              <a:buFont typeface="Arial" pitchFamily="34" charset="0"/>
              <a:buChar char="•"/>
              <a:defRPr/>
            </a:pPr>
            <a:r>
              <a:rPr lang="en-GB" sz="1800" b="1" dirty="0" smtClean="0">
                <a:cs typeface="Arial" pitchFamily="34" charset="0"/>
              </a:rPr>
              <a:t>Strong impact of the eurozone crisis on Moldova’s economy</a:t>
            </a:r>
          </a:p>
          <a:p>
            <a:pPr marL="285750" indent="-285750">
              <a:lnSpc>
                <a:spcPct val="150000"/>
              </a:lnSpc>
              <a:buSzPct val="80000"/>
              <a:buFont typeface="Arial" pitchFamily="34" charset="0"/>
              <a:buChar char="•"/>
              <a:defRPr/>
            </a:pPr>
            <a:r>
              <a:rPr lang="en-GB" sz="1800" b="1" dirty="0" smtClean="0">
                <a:cs typeface="Arial" pitchFamily="34" charset="0"/>
              </a:rPr>
              <a:t>Policy makers need to pay close attention to current events</a:t>
            </a:r>
            <a:endParaRPr lang="en-GB" sz="1800" b="1" dirty="0">
              <a:cs typeface="Arial" pitchFamily="34" charset="0"/>
            </a:endParaRPr>
          </a:p>
        </p:txBody>
      </p:sp>
      <p:sp>
        <p:nvSpPr>
          <p:cNvPr id="2" name="Foliennummernplatzhalter 1"/>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22</a:t>
            </a:fld>
            <a:endParaRPr lang="en-US"/>
          </a:p>
        </p:txBody>
      </p:sp>
    </p:spTree>
    <p:extLst>
      <p:ext uri="{BB962C8B-B14F-4D97-AF65-F5344CB8AC3E}">
        <p14:creationId xmlns:p14="http://schemas.microsoft.com/office/powerpoint/2010/main" val="3358828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ChangeArrowheads="1"/>
          </p:cNvSpPr>
          <p:nvPr/>
        </p:nvSpPr>
        <p:spPr bwMode="auto">
          <a:xfrm>
            <a:off x="323850" y="620713"/>
            <a:ext cx="83518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200">
                <a:solidFill>
                  <a:schemeClr val="tx1"/>
                </a:solidFill>
                <a:latin typeface="Arial" pitchFamily="34" charset="0"/>
                <a:ea typeface="ＭＳ Ｐゴシック" pitchFamily="34" charset="-128"/>
              </a:defRPr>
            </a:lvl1pPr>
            <a:lvl2pPr marL="742950" indent="-285750" defTabSz="457200" eaLnBrk="0" hangingPunct="0">
              <a:defRPr sz="2200">
                <a:solidFill>
                  <a:schemeClr val="tx1"/>
                </a:solidFill>
                <a:latin typeface="Arial" pitchFamily="34" charset="0"/>
                <a:ea typeface="ＭＳ Ｐゴシック" pitchFamily="34" charset="-128"/>
              </a:defRPr>
            </a:lvl2pPr>
            <a:lvl3pPr marL="1143000" indent="-228600" defTabSz="457200" eaLnBrk="0" hangingPunct="0">
              <a:defRPr sz="2200">
                <a:solidFill>
                  <a:schemeClr val="tx1"/>
                </a:solidFill>
                <a:latin typeface="Arial" pitchFamily="34" charset="0"/>
                <a:ea typeface="ＭＳ Ｐゴシック" pitchFamily="34" charset="-128"/>
              </a:defRPr>
            </a:lvl3pPr>
            <a:lvl4pPr marL="1600200" indent="-228600" defTabSz="457200" eaLnBrk="0" hangingPunct="0">
              <a:defRPr sz="2200">
                <a:solidFill>
                  <a:schemeClr val="tx1"/>
                </a:solidFill>
                <a:latin typeface="Arial" pitchFamily="34" charset="0"/>
                <a:ea typeface="ＭＳ Ｐゴシック" pitchFamily="34" charset="-128"/>
              </a:defRPr>
            </a:lvl4pPr>
            <a:lvl5pPr marL="2057400" indent="-228600" defTabSz="457200" eaLnBrk="0" hangingPunct="0">
              <a:defRPr sz="2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ctr" eaLnBrk="1" hangingPunct="1">
              <a:lnSpc>
                <a:spcPct val="90000"/>
              </a:lnSpc>
            </a:pPr>
            <a:r>
              <a:rPr lang="de-DE" sz="2400" b="1"/>
              <a:t>Contact</a:t>
            </a:r>
          </a:p>
        </p:txBody>
      </p:sp>
      <p:sp>
        <p:nvSpPr>
          <p:cNvPr id="28676" name="Rectangle 3"/>
          <p:cNvSpPr>
            <a:spLocks noGrp="1" noChangeArrowheads="1"/>
          </p:cNvSpPr>
          <p:nvPr>
            <p:ph idx="1"/>
          </p:nvPr>
        </p:nvSpPr>
        <p:spPr>
          <a:xfrm>
            <a:off x="395536" y="1265238"/>
            <a:ext cx="4816599" cy="4745508"/>
          </a:xfrm>
        </p:spPr>
        <p:txBody>
          <a:bodyPr/>
          <a:lstStyle/>
          <a:p>
            <a:pPr eaLnBrk="1" hangingPunct="1">
              <a:buFont typeface="Wingdings" pitchFamily="2" charset="2"/>
              <a:buNone/>
            </a:pPr>
            <a:endParaRPr lang="de-DE" sz="2200" dirty="0" smtClean="0">
              <a:ea typeface="ヒラギノ角ゴ Pro W3" charset="-128"/>
            </a:endParaRPr>
          </a:p>
          <a:p>
            <a:pPr eaLnBrk="1" hangingPunct="1">
              <a:buFont typeface="Wingdings" pitchFamily="2" charset="2"/>
              <a:buNone/>
            </a:pPr>
            <a:r>
              <a:rPr lang="de-DE" sz="2200" b="1" dirty="0" smtClean="0">
                <a:ea typeface="ヒラギノ角ゴ Pro W3" charset="-128"/>
              </a:rPr>
              <a:t>Dr. Ricardo Giucci</a:t>
            </a:r>
          </a:p>
          <a:p>
            <a:pPr eaLnBrk="1" hangingPunct="1">
              <a:buFont typeface="Wingdings" pitchFamily="2" charset="2"/>
              <a:buNone/>
            </a:pPr>
            <a:r>
              <a:rPr lang="de-DE" sz="2200" dirty="0" smtClean="0">
                <a:ea typeface="ヒラギノ角ゴ Pro W3" charset="-128"/>
              </a:rPr>
              <a:t>giucci@berlin-economics.com</a:t>
            </a:r>
          </a:p>
          <a:p>
            <a:pPr eaLnBrk="1" hangingPunct="1">
              <a:buFont typeface="Wingdings" pitchFamily="2" charset="2"/>
              <a:buNone/>
            </a:pPr>
            <a:endParaRPr lang="de-DE" sz="2200" dirty="0" smtClean="0">
              <a:ea typeface="ヒラギノ角ゴ Pro W3" charset="-128"/>
            </a:endParaRPr>
          </a:p>
          <a:p>
            <a:pPr eaLnBrk="1" hangingPunct="1">
              <a:buFont typeface="Wingdings" pitchFamily="2" charset="2"/>
              <a:buNone/>
            </a:pPr>
            <a:endParaRPr lang="de-DE" sz="2200" dirty="0">
              <a:ea typeface="ヒラギノ角ゴ Pro W3" charset="-128"/>
            </a:endParaRPr>
          </a:p>
          <a:p>
            <a:pPr eaLnBrk="1" hangingPunct="1">
              <a:buFont typeface="Wingdings" pitchFamily="2" charset="2"/>
              <a:buNone/>
            </a:pPr>
            <a:endParaRPr lang="de-DE" sz="2200" dirty="0">
              <a:ea typeface="ヒラギノ角ゴ Pro W3" charset="-128"/>
            </a:endParaRPr>
          </a:p>
          <a:p>
            <a:pPr eaLnBrk="1" hangingPunct="1">
              <a:buFont typeface="Wingdings" pitchFamily="2" charset="2"/>
              <a:buNone/>
            </a:pPr>
            <a:endParaRPr lang="de-DE" sz="2200" dirty="0" smtClean="0">
              <a:ea typeface="ヒラギノ角ゴ Pro W3" charset="-128"/>
            </a:endParaRPr>
          </a:p>
          <a:p>
            <a:pPr eaLnBrk="1" hangingPunct="1">
              <a:buFont typeface="Wingdings" pitchFamily="2" charset="2"/>
              <a:buNone/>
            </a:pPr>
            <a:r>
              <a:rPr lang="de-DE" sz="2200" dirty="0" smtClean="0">
                <a:ea typeface="ヒラギノ角ゴ Pro W3" charset="-128"/>
              </a:rPr>
              <a:t>BE Berlin Economics GmbH</a:t>
            </a:r>
          </a:p>
          <a:p>
            <a:pPr eaLnBrk="1" hangingPunct="1">
              <a:buFont typeface="Wingdings" pitchFamily="2" charset="2"/>
              <a:buNone/>
            </a:pPr>
            <a:r>
              <a:rPr lang="en-US" sz="2200" dirty="0" smtClean="0">
                <a:ea typeface="ヒラギノ角ゴ Pro W3" charset="-128"/>
              </a:rPr>
              <a:t>Schillerstr. 59, D-10627 Berlin</a:t>
            </a:r>
          </a:p>
          <a:p>
            <a:pPr eaLnBrk="1" hangingPunct="1">
              <a:buFont typeface="Wingdings" pitchFamily="2" charset="2"/>
              <a:buNone/>
            </a:pPr>
            <a:r>
              <a:rPr lang="en-US" sz="2200" dirty="0" smtClean="0">
                <a:ea typeface="ヒラギノ角ゴ Pro W3" charset="-128"/>
              </a:rPr>
              <a:t>Tel:  +49 30 / 20 61 34 64 0 </a:t>
            </a:r>
          </a:p>
          <a:p>
            <a:pPr eaLnBrk="1" hangingPunct="1">
              <a:buFont typeface="Wingdings" pitchFamily="2" charset="2"/>
              <a:buNone/>
            </a:pPr>
            <a:r>
              <a:rPr lang="en-US" sz="2200" dirty="0" smtClean="0">
                <a:ea typeface="ヒラギノ角ゴ Pro W3" charset="-128"/>
              </a:rPr>
              <a:t>Fax: +49 30 / 20 61 34 64 9 </a:t>
            </a:r>
          </a:p>
          <a:p>
            <a:pPr eaLnBrk="1" hangingPunct="1">
              <a:buFont typeface="Wingdings" pitchFamily="2" charset="2"/>
              <a:buNone/>
            </a:pPr>
            <a:endParaRPr lang="en-US" sz="2200" dirty="0" smtClean="0">
              <a:ea typeface="ヒラギノ角ゴ Pro W3" charset="-128"/>
            </a:endParaRPr>
          </a:p>
          <a:p>
            <a:pPr eaLnBrk="1" hangingPunct="1">
              <a:buFont typeface="Wingdings" pitchFamily="2" charset="2"/>
              <a:buNone/>
            </a:pPr>
            <a:endParaRPr lang="en-US" sz="2200" dirty="0" smtClean="0">
              <a:solidFill>
                <a:srgbClr val="003399"/>
              </a:solidFill>
              <a:ea typeface="ヒラギノ角ゴ Pro W3" charset="-128"/>
            </a:endParaRPr>
          </a:p>
        </p:txBody>
      </p:sp>
      <p:sp>
        <p:nvSpPr>
          <p:cNvPr id="8"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D70E4964-D91B-4329-BDA0-CF74D899734F}" type="slidenum">
              <a:rPr lang="de-DE" sz="1200" smtClean="0">
                <a:solidFill>
                  <a:schemeClr val="tx1">
                    <a:lumMod val="85000"/>
                    <a:lumOff val="15000"/>
                  </a:schemeClr>
                </a:solidFill>
              </a:rPr>
              <a:pPr algn="ctr" eaLnBrk="1" hangingPunct="1">
                <a:defRPr/>
              </a:pPr>
              <a:t>23</a:t>
            </a:fld>
            <a:endParaRPr lang="de-DE" sz="1200" dirty="0" smtClean="0">
              <a:solidFill>
                <a:schemeClr val="tx1">
                  <a:lumMod val="85000"/>
                  <a:lumOff val="15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9" r="1062"/>
          <a:stretch/>
        </p:blipFill>
        <p:spPr bwMode="auto">
          <a:xfrm>
            <a:off x="6012160" y="620712"/>
            <a:ext cx="2560718" cy="568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Inhaltsplatzhalt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r>
              <a:rPr lang="en-GB" sz="3600" dirty="0" smtClean="0"/>
              <a:t>Back-up </a:t>
            </a:r>
            <a:r>
              <a:rPr lang="en-GB" sz="3600" dirty="0" smtClean="0"/>
              <a:t>slides</a:t>
            </a:r>
            <a:endParaRPr lang="en-GB" sz="3600" dirty="0"/>
          </a:p>
        </p:txBody>
      </p:sp>
      <p:sp>
        <p:nvSpPr>
          <p:cNvPr id="4" name="Foliennummernplatzhalter 3"/>
          <p:cNvSpPr>
            <a:spLocks noGrp="1"/>
          </p:cNvSpPr>
          <p:nvPr>
            <p:ph type="sldNum" sz="quarter" idx="10"/>
          </p:nvPr>
        </p:nvSpPr>
        <p:spPr/>
        <p:txBody>
          <a:bodyPr/>
          <a:lstStyle/>
          <a:p>
            <a:pPr>
              <a:defRPr/>
            </a:pPr>
            <a:fld id="{F5D876B1-6B10-4A95-9413-9983F557EA12}" type="slidenum">
              <a:rPr lang="de-DE" smtClean="0"/>
              <a:pPr>
                <a:defRPr/>
              </a:pPr>
              <a:t>24</a:t>
            </a:fld>
            <a:endParaRPr lang="de-DE" dirty="0"/>
          </a:p>
        </p:txBody>
      </p:sp>
    </p:spTree>
    <p:extLst>
      <p:ext uri="{BB962C8B-B14F-4D97-AF65-F5344CB8AC3E}">
        <p14:creationId xmlns:p14="http://schemas.microsoft.com/office/powerpoint/2010/main" val="327857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250825" y="620713"/>
            <a:ext cx="8642350" cy="576262"/>
          </a:xfrm>
        </p:spPr>
        <p:txBody>
          <a:bodyPr/>
          <a:lstStyle/>
          <a:p>
            <a:pPr eaLnBrk="1" hangingPunct="1"/>
            <a:r>
              <a:rPr lang="en-GB" sz="2000" b="1" dirty="0" smtClean="0"/>
              <a:t>On the </a:t>
            </a:r>
            <a:r>
              <a:rPr lang="en-GB" sz="2000" b="1" u="sng" dirty="0"/>
              <a:t>eurozone </a:t>
            </a:r>
            <a:r>
              <a:rPr lang="en-GB" sz="2000" b="1" u="sng" dirty="0" smtClean="0"/>
              <a:t>level</a:t>
            </a:r>
            <a:r>
              <a:rPr lang="en-GB" sz="2000" b="1" dirty="0" smtClean="0"/>
              <a:t>: Lax implementation of fiscal rules</a:t>
            </a:r>
          </a:p>
        </p:txBody>
      </p:sp>
      <p:sp>
        <p:nvSpPr>
          <p:cNvPr id="8" name="Inhaltsplatzhalter 7"/>
          <p:cNvSpPr txBox="1">
            <a:spLocks noGrp="1"/>
          </p:cNvSpPr>
          <p:nvPr>
            <p:ph idx="1"/>
          </p:nvPr>
        </p:nvSpPr>
        <p:spPr>
          <a:xfrm>
            <a:off x="4643438" y="1412875"/>
            <a:ext cx="3960812" cy="5040313"/>
          </a:xfrm>
        </p:spPr>
        <p:txBody>
          <a:bodyPr lIns="0" tIns="0" rIns="0" bIns="0" rtlCol="0">
            <a:noAutofit/>
          </a:bodyPr>
          <a:lstStyle/>
          <a:p>
            <a:pPr marL="180000" indent="-180000" eaLnBrk="1" hangingPunct="1">
              <a:spcAft>
                <a:spcPts val="600"/>
              </a:spcAft>
              <a:buSzPct val="80000"/>
              <a:buFont typeface="Arial" charset="0"/>
              <a:buChar char="•"/>
              <a:defRPr/>
            </a:pPr>
            <a:r>
              <a:rPr lang="en-GB" sz="1500" dirty="0" smtClean="0">
                <a:latin typeface="+mj-lt"/>
                <a:cs typeface="Arial"/>
              </a:rPr>
              <a:t>To compensate for the flaws of the construction of the eurozone (amongst other things no political or fiscal union, limited labour mobility, no banking union), the founders of the eurozone defined the </a:t>
            </a:r>
            <a:r>
              <a:rPr lang="en-GB" sz="1500" u="sng" dirty="0" smtClean="0">
                <a:latin typeface="+mj-lt"/>
                <a:cs typeface="Arial"/>
              </a:rPr>
              <a:t>Maastricht criteria</a:t>
            </a:r>
            <a:r>
              <a:rPr lang="en-GB" sz="1500" dirty="0" smtClean="0">
                <a:latin typeface="+mj-lt"/>
                <a:cs typeface="Arial"/>
              </a:rPr>
              <a:t>:</a:t>
            </a:r>
            <a:r>
              <a:rPr lang="en-GB" sz="1500" u="sng" dirty="0" smtClean="0">
                <a:latin typeface="+mj-lt"/>
                <a:cs typeface="Arial"/>
              </a:rPr>
              <a:t> </a:t>
            </a:r>
          </a:p>
          <a:p>
            <a:pPr marL="637200" lvl="1" indent="-180000" eaLnBrk="1" hangingPunct="1">
              <a:spcAft>
                <a:spcPts val="600"/>
              </a:spcAft>
              <a:buSzPct val="80000"/>
              <a:buFont typeface="Wingdings" pitchFamily="2" charset="2"/>
              <a:buChar char="§"/>
              <a:defRPr/>
            </a:pPr>
            <a:r>
              <a:rPr lang="en-GB" sz="1500" dirty="0">
                <a:latin typeface="+mj-lt"/>
              </a:rPr>
              <a:t>B</a:t>
            </a:r>
            <a:r>
              <a:rPr lang="en-GB" sz="1500" dirty="0" smtClean="0">
                <a:latin typeface="+mj-lt"/>
              </a:rPr>
              <a:t>udget deficit limit of 3% of GDP</a:t>
            </a:r>
          </a:p>
          <a:p>
            <a:pPr marL="637200" lvl="1" indent="-180000" eaLnBrk="1" hangingPunct="1">
              <a:spcAft>
                <a:spcPts val="600"/>
              </a:spcAft>
              <a:buSzPct val="80000"/>
              <a:buFont typeface="Wingdings" pitchFamily="2" charset="2"/>
              <a:buChar char="§"/>
              <a:defRPr/>
            </a:pPr>
            <a:r>
              <a:rPr lang="en-GB" sz="1500" dirty="0" smtClean="0">
                <a:latin typeface="+mj-lt"/>
              </a:rPr>
              <a:t>Public debt limit of 60% of GDP</a:t>
            </a:r>
          </a:p>
          <a:p>
            <a:pPr marL="180000" indent="-180000" eaLnBrk="1" hangingPunct="1">
              <a:spcAft>
                <a:spcPts val="600"/>
              </a:spcAft>
              <a:buSzPct val="80000"/>
              <a:buFont typeface="Arial" charset="0"/>
              <a:buChar char="•"/>
              <a:defRPr/>
            </a:pPr>
            <a:r>
              <a:rPr lang="en-GB" sz="1500" dirty="0" smtClean="0">
                <a:latin typeface="+mj-lt"/>
                <a:cs typeface="Arial"/>
              </a:rPr>
              <a:t>However, only a few countries fulfilled these criteria at the start</a:t>
            </a:r>
          </a:p>
          <a:p>
            <a:pPr marL="180000" indent="-180000" eaLnBrk="1" hangingPunct="1">
              <a:spcAft>
                <a:spcPts val="600"/>
              </a:spcAft>
              <a:buSzPct val="80000"/>
              <a:buFont typeface="Arial" charset="0"/>
              <a:buChar char="•"/>
              <a:defRPr/>
            </a:pPr>
            <a:r>
              <a:rPr lang="en-GB" sz="1500" dirty="0" smtClean="0">
                <a:latin typeface="+mj-lt"/>
                <a:cs typeface="Arial"/>
              </a:rPr>
              <a:t>Most prominent countries not to fulfil these criteria:  Italy and Greece</a:t>
            </a:r>
          </a:p>
          <a:p>
            <a:pPr marL="180000" indent="-180000" eaLnBrk="1" hangingPunct="1">
              <a:spcAft>
                <a:spcPts val="600"/>
              </a:spcAft>
              <a:buSzPct val="80000"/>
              <a:buFont typeface="Arial" charset="0"/>
              <a:buChar char="•"/>
              <a:defRPr/>
            </a:pPr>
            <a:r>
              <a:rPr lang="en-GB" sz="1500" dirty="0" smtClean="0">
                <a:latin typeface="+mj-lt"/>
                <a:cs typeface="Arial"/>
              </a:rPr>
              <a:t>Thus, fiscal rules existed and they were not bad, but they were not applied or implemented</a:t>
            </a:r>
          </a:p>
          <a:p>
            <a:pPr marL="0" indent="0" eaLnBrk="1" hangingPunct="1">
              <a:spcAft>
                <a:spcPts val="600"/>
              </a:spcAft>
              <a:buClr>
                <a:schemeClr val="tx1"/>
              </a:buClr>
              <a:buSzPct val="80000"/>
              <a:buNone/>
              <a:defRPr/>
            </a:pPr>
            <a:endParaRPr lang="en-GB" sz="1500" dirty="0" smtClean="0">
              <a:latin typeface="+mj-lt"/>
            </a:endParaRPr>
          </a:p>
          <a:p>
            <a:pPr marL="180000" indent="-180000" eaLnBrk="1" hangingPunct="1">
              <a:spcAft>
                <a:spcPts val="600"/>
              </a:spcAft>
              <a:buClr>
                <a:schemeClr val="tx1"/>
              </a:buClr>
              <a:buSzPct val="80000"/>
              <a:buFont typeface="Arial" charset="0"/>
              <a:buChar char="•"/>
              <a:defRPr/>
            </a:pPr>
            <a:endParaRPr lang="en-GB" sz="1500" dirty="0" smtClean="0">
              <a:latin typeface="+mj-lt"/>
            </a:endParaRPr>
          </a:p>
          <a:p>
            <a:pPr marL="180000" indent="-180000" eaLnBrk="1" hangingPunct="1">
              <a:spcAft>
                <a:spcPts val="600"/>
              </a:spcAft>
              <a:buClr>
                <a:schemeClr val="tx1"/>
              </a:buClr>
              <a:buSzPct val="80000"/>
              <a:buFont typeface="Arial" charset="0"/>
              <a:buChar char="•"/>
              <a:defRPr/>
            </a:pPr>
            <a:endParaRPr lang="en-GB" sz="1500" dirty="0" smtClean="0">
              <a:latin typeface="+mj-lt"/>
            </a:endParaRPr>
          </a:p>
          <a:p>
            <a:pPr marL="637200" lvl="1" indent="-180000" eaLnBrk="1" hangingPunct="1">
              <a:spcAft>
                <a:spcPts val="600"/>
              </a:spcAft>
              <a:buClr>
                <a:schemeClr val="tx1"/>
              </a:buClr>
              <a:buSzPct val="80000"/>
              <a:buFont typeface="Wingdings" pitchFamily="2" charset="2"/>
              <a:buChar char="§"/>
              <a:defRPr/>
            </a:pPr>
            <a:endParaRPr lang="en-GB" sz="1500" dirty="0" smtClean="0">
              <a:latin typeface="+mj-lt"/>
            </a:endParaRPr>
          </a:p>
          <a:p>
            <a:pPr marL="180000" indent="-180000" eaLnBrk="1" hangingPunct="1">
              <a:spcAft>
                <a:spcPts val="600"/>
              </a:spcAft>
              <a:buClr>
                <a:schemeClr val="tx1"/>
              </a:buClr>
              <a:buSzPct val="80000"/>
              <a:buFont typeface="Arial" charset="0"/>
              <a:buChar char="•"/>
              <a:defRPr/>
            </a:pPr>
            <a:endParaRPr lang="en-GB" sz="1500" dirty="0" smtClean="0">
              <a:latin typeface="+mj-lt"/>
            </a:endParaRPr>
          </a:p>
        </p:txBody>
      </p:sp>
      <p:pic>
        <p:nvPicPr>
          <p:cNvPr id="12292" name="Grafik 4"/>
          <p:cNvPicPr>
            <a:picLocks noChangeAspect="1" noChangeArrowheads="1"/>
          </p:cNvPicPr>
          <p:nvPr/>
        </p:nvPicPr>
        <p:blipFill>
          <a:blip r:embed="rId3">
            <a:extLst>
              <a:ext uri="{28A0092B-C50C-407E-A947-70E740481C1C}">
                <a14:useLocalDpi xmlns:a14="http://schemas.microsoft.com/office/drawing/2010/main" val="0"/>
              </a:ext>
            </a:extLst>
          </a:blip>
          <a:srcRect l="34229" t="36508" r="44772" b="26456"/>
          <a:stretch>
            <a:fillRect/>
          </a:stretch>
        </p:blipFill>
        <p:spPr bwMode="auto">
          <a:xfrm>
            <a:off x="539750" y="1965325"/>
            <a:ext cx="384333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feld 6"/>
          <p:cNvSpPr txBox="1">
            <a:spLocks noChangeArrowheads="1"/>
          </p:cNvSpPr>
          <p:nvPr/>
        </p:nvSpPr>
        <p:spPr bwMode="auto">
          <a:xfrm>
            <a:off x="539750" y="1341438"/>
            <a:ext cx="38433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9388" indent="-179388"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ctr" eaLnBrk="1" hangingPunct="1">
              <a:spcAft>
                <a:spcPts val="600"/>
              </a:spcAft>
              <a:buClr>
                <a:schemeClr val="tx1"/>
              </a:buClr>
              <a:buSzPct val="80000"/>
            </a:pPr>
            <a:r>
              <a:rPr lang="en-GB" sz="1200" b="1"/>
              <a:t>Budget deficit and public debt 1999 and 2011, </a:t>
            </a:r>
          </a:p>
          <a:p>
            <a:pPr algn="ctr" eaLnBrk="1" hangingPunct="1">
              <a:spcAft>
                <a:spcPts val="600"/>
              </a:spcAft>
              <a:buClr>
                <a:schemeClr val="tx1"/>
              </a:buClr>
              <a:buSzPct val="80000"/>
            </a:pPr>
            <a:r>
              <a:rPr lang="en-GB" sz="1200" b="1"/>
              <a:t>in % of GDP</a:t>
            </a:r>
          </a:p>
        </p:txBody>
      </p:sp>
      <p:sp>
        <p:nvSpPr>
          <p:cNvPr id="12294" name="Textplatzhalter 2"/>
          <p:cNvSpPr txBox="1">
            <a:spLocks/>
          </p:cNvSpPr>
          <p:nvPr/>
        </p:nvSpPr>
        <p:spPr bwMode="auto">
          <a:xfrm>
            <a:off x="390525" y="5986463"/>
            <a:ext cx="73755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eaLnBrk="1" hangingPunct="1">
              <a:spcAft>
                <a:spcPts val="1200"/>
              </a:spcAft>
              <a:buFont typeface="Arial" pitchFamily="34" charset="0"/>
              <a:buNone/>
            </a:pPr>
            <a:r>
              <a:rPr lang="de-DE" sz="1100">
                <a:cs typeface="Arial" pitchFamily="34" charset="0"/>
              </a:rPr>
              <a:t>Source: ECB</a:t>
            </a:r>
          </a:p>
        </p:txBody>
      </p:sp>
      <p:sp>
        <p:nvSpPr>
          <p:cNvPr id="9"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9682AA5E-8184-470F-ADE3-22F9C74A2679}" type="slidenum">
              <a:rPr lang="de-DE" sz="1200" smtClean="0">
                <a:solidFill>
                  <a:schemeClr val="tx1">
                    <a:lumMod val="85000"/>
                    <a:lumOff val="15000"/>
                  </a:schemeClr>
                </a:solidFill>
              </a:rPr>
              <a:pPr algn="ctr" eaLnBrk="1" hangingPunct="1">
                <a:defRPr/>
              </a:pPr>
              <a:t>25</a:t>
            </a:fld>
            <a:endParaRPr lang="de-DE" sz="12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419100" y="668338"/>
            <a:ext cx="8229600" cy="384175"/>
          </a:xfrm>
        </p:spPr>
        <p:txBody>
          <a:bodyPr/>
          <a:lstStyle/>
          <a:p>
            <a:pPr eaLnBrk="1" hangingPunct="1"/>
            <a:r>
              <a:rPr lang="en-GB" sz="2000" b="1" dirty="0" smtClean="0"/>
              <a:t>Overview of new instruments: EFSM, EFSF and ESM</a:t>
            </a:r>
          </a:p>
        </p:txBody>
      </p:sp>
      <p:sp>
        <p:nvSpPr>
          <p:cNvPr id="19459" name="Textplatzhalter 2"/>
          <p:cNvSpPr>
            <a:spLocks noGrp="1"/>
          </p:cNvSpPr>
          <p:nvPr>
            <p:ph idx="1"/>
          </p:nvPr>
        </p:nvSpPr>
        <p:spPr>
          <a:xfrm>
            <a:off x="457200" y="6092825"/>
            <a:ext cx="8229600" cy="288925"/>
          </a:xfrm>
        </p:spPr>
        <p:txBody>
          <a:bodyPr/>
          <a:lstStyle/>
          <a:p>
            <a:pPr marL="0" indent="0" eaLnBrk="1" hangingPunct="1">
              <a:buFont typeface="Arial" pitchFamily="34" charset="0"/>
              <a:buNone/>
            </a:pPr>
            <a:r>
              <a:rPr lang="en-US" sz="1100" smtClean="0"/>
              <a:t>Source: European Commission, BNP</a:t>
            </a:r>
          </a:p>
        </p:txBody>
      </p:sp>
      <p:graphicFrame>
        <p:nvGraphicFramePr>
          <p:cNvPr id="6" name="Tabelle 5"/>
          <p:cNvGraphicFramePr>
            <a:graphicFrameLocks noGrp="1"/>
          </p:cNvGraphicFramePr>
          <p:nvPr>
            <p:extLst>
              <p:ext uri="{D42A27DB-BD31-4B8C-83A1-F6EECF244321}">
                <p14:modId xmlns:p14="http://schemas.microsoft.com/office/powerpoint/2010/main" val="275995613"/>
              </p:ext>
            </p:extLst>
          </p:nvPr>
        </p:nvGraphicFramePr>
        <p:xfrm>
          <a:off x="395288" y="1125538"/>
          <a:ext cx="8280399" cy="4913433"/>
        </p:xfrm>
        <a:graphic>
          <a:graphicData uri="http://schemas.openxmlformats.org/drawingml/2006/table">
            <a:tbl>
              <a:tblPr firstRow="1" bandRow="1">
                <a:tableStyleId>{5C22544A-7EE6-4342-B048-85BDC9FD1C3A}</a:tableStyleId>
              </a:tblPr>
              <a:tblGrid>
                <a:gridCol w="1496122"/>
                <a:gridCol w="1816037"/>
                <a:gridCol w="1656080"/>
                <a:gridCol w="1656080"/>
                <a:gridCol w="1656080"/>
              </a:tblGrid>
              <a:tr h="243798">
                <a:tc>
                  <a:txBody>
                    <a:bodyPr/>
                    <a:lstStyle/>
                    <a:p>
                      <a:endParaRPr lang="en-GB" sz="1000" noProof="0" dirty="0">
                        <a:latin typeface="Arial" pitchFamily="34" charset="0"/>
                        <a:cs typeface="Arial" pitchFamily="34" charset="0"/>
                      </a:endParaRPr>
                    </a:p>
                  </a:txBody>
                  <a:tcPr marL="84401" marR="84401" marT="45702" marB="45702">
                    <a:solidFill>
                      <a:srgbClr val="C00000"/>
                    </a:solidFill>
                  </a:tcPr>
                </a:tc>
                <a:tc>
                  <a:txBody>
                    <a:bodyPr/>
                    <a:lstStyle/>
                    <a:p>
                      <a:r>
                        <a:rPr lang="en-GB" sz="1000" noProof="0" dirty="0" smtClean="0">
                          <a:latin typeface="Arial" pitchFamily="34" charset="0"/>
                          <a:cs typeface="Arial" pitchFamily="34" charset="0"/>
                        </a:rPr>
                        <a:t>EIB</a:t>
                      </a:r>
                      <a:endParaRPr lang="en-GB" sz="1000" noProof="0" dirty="0">
                        <a:latin typeface="Arial" pitchFamily="34" charset="0"/>
                        <a:cs typeface="Arial" pitchFamily="34" charset="0"/>
                      </a:endParaRPr>
                    </a:p>
                  </a:txBody>
                  <a:tcPr marL="84401" marR="84401" marT="45702" marB="45702">
                    <a:solidFill>
                      <a:srgbClr val="C00000"/>
                    </a:solidFill>
                  </a:tcPr>
                </a:tc>
                <a:tc>
                  <a:txBody>
                    <a:bodyPr/>
                    <a:lstStyle/>
                    <a:p>
                      <a:r>
                        <a:rPr lang="en-GB" sz="1000" noProof="0" dirty="0" smtClean="0">
                          <a:latin typeface="Arial" pitchFamily="34" charset="0"/>
                          <a:cs typeface="Arial" pitchFamily="34" charset="0"/>
                        </a:rPr>
                        <a:t>EFSM</a:t>
                      </a:r>
                      <a:endParaRPr lang="en-GB" sz="1000" noProof="0" dirty="0">
                        <a:latin typeface="Arial" pitchFamily="34" charset="0"/>
                        <a:cs typeface="Arial" pitchFamily="34" charset="0"/>
                      </a:endParaRPr>
                    </a:p>
                  </a:txBody>
                  <a:tcPr marL="84401" marR="84401" marT="45702" marB="45702">
                    <a:solidFill>
                      <a:srgbClr val="C00000"/>
                    </a:solidFill>
                  </a:tcPr>
                </a:tc>
                <a:tc>
                  <a:txBody>
                    <a:bodyPr/>
                    <a:lstStyle/>
                    <a:p>
                      <a:r>
                        <a:rPr lang="en-GB" sz="1000" noProof="0" dirty="0" smtClean="0">
                          <a:latin typeface="Arial" pitchFamily="34" charset="0"/>
                          <a:cs typeface="Arial" pitchFamily="34" charset="0"/>
                        </a:rPr>
                        <a:t>EFSF</a:t>
                      </a:r>
                      <a:endParaRPr lang="en-GB" sz="1000" noProof="0" dirty="0">
                        <a:latin typeface="Arial" pitchFamily="34" charset="0"/>
                        <a:cs typeface="Arial" pitchFamily="34" charset="0"/>
                      </a:endParaRPr>
                    </a:p>
                  </a:txBody>
                  <a:tcPr marL="84401" marR="84401" marT="45702" marB="45702">
                    <a:solidFill>
                      <a:srgbClr val="C00000"/>
                    </a:solidFill>
                  </a:tcPr>
                </a:tc>
                <a:tc>
                  <a:txBody>
                    <a:bodyPr/>
                    <a:lstStyle/>
                    <a:p>
                      <a:r>
                        <a:rPr lang="en-GB" sz="1000" noProof="0" dirty="0" smtClean="0">
                          <a:latin typeface="Arial" pitchFamily="34" charset="0"/>
                          <a:cs typeface="Arial" pitchFamily="34" charset="0"/>
                        </a:rPr>
                        <a:t>ESM</a:t>
                      </a:r>
                      <a:endParaRPr lang="en-GB" sz="1000" noProof="0" dirty="0">
                        <a:latin typeface="Arial" pitchFamily="34" charset="0"/>
                        <a:cs typeface="Arial" pitchFamily="34" charset="0"/>
                      </a:endParaRPr>
                    </a:p>
                  </a:txBody>
                  <a:tcPr marL="84401" marR="84401" marT="45702" marB="45702">
                    <a:solidFill>
                      <a:srgbClr val="C00000"/>
                    </a:solidFill>
                  </a:tcPr>
                </a:tc>
              </a:tr>
              <a:tr h="408535">
                <a:tc>
                  <a:txBody>
                    <a:bodyPr/>
                    <a:lstStyle/>
                    <a:p>
                      <a:r>
                        <a:rPr lang="en-GB" sz="1000" noProof="0" dirty="0" smtClean="0">
                          <a:latin typeface="Arial" pitchFamily="34" charset="0"/>
                          <a:cs typeface="Arial" pitchFamily="34" charset="0"/>
                        </a:rPr>
                        <a:t>Full name</a:t>
                      </a:r>
                      <a:endParaRPr lang="en-GB" sz="1000" noProof="0" dirty="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European Investment</a:t>
                      </a:r>
                      <a:r>
                        <a:rPr lang="en-GB" sz="1000" baseline="0" noProof="0" smtClean="0">
                          <a:latin typeface="Arial" pitchFamily="34" charset="0"/>
                          <a:cs typeface="Arial" pitchFamily="34" charset="0"/>
                        </a:rPr>
                        <a:t> Bank (in place before crisis)</a:t>
                      </a:r>
                      <a:endParaRPr lang="en-GB" sz="1000" noProof="0">
                        <a:latin typeface="Arial" pitchFamily="34" charset="0"/>
                        <a:cs typeface="Arial" pitchFamily="34" charset="0"/>
                      </a:endParaRPr>
                    </a:p>
                  </a:txBody>
                  <a:tcPr marL="84401" marR="84401" marT="45702" marB="45702"/>
                </a:tc>
                <a:tc>
                  <a:txBody>
                    <a:bodyPr/>
                    <a:lstStyle/>
                    <a:p>
                      <a:r>
                        <a:rPr lang="en-GB" sz="1000" noProof="0" dirty="0" smtClean="0">
                          <a:latin typeface="Arial" pitchFamily="34" charset="0"/>
                          <a:cs typeface="Arial" pitchFamily="34" charset="0"/>
                        </a:rPr>
                        <a:t>European</a:t>
                      </a:r>
                      <a:r>
                        <a:rPr lang="en-GB" sz="1000" baseline="0" noProof="0" dirty="0" smtClean="0">
                          <a:latin typeface="Arial" pitchFamily="34" charset="0"/>
                          <a:cs typeface="Arial" pitchFamily="34" charset="0"/>
                        </a:rPr>
                        <a:t> Financial Stabilisation Mechanism</a:t>
                      </a:r>
                      <a:endParaRPr lang="en-GB" sz="1000" noProof="0" dirty="0">
                        <a:latin typeface="Arial" pitchFamily="34" charset="0"/>
                        <a:cs typeface="Arial" pitchFamily="34" charset="0"/>
                      </a:endParaRPr>
                    </a:p>
                  </a:txBody>
                  <a:tcPr marL="84401" marR="84401" marT="45702" marB="45702"/>
                </a:tc>
                <a:tc>
                  <a:txBody>
                    <a:bodyPr/>
                    <a:lstStyle/>
                    <a:p>
                      <a:r>
                        <a:rPr lang="en-GB" sz="1000" noProof="0" dirty="0" smtClean="0">
                          <a:latin typeface="Arial" pitchFamily="34" charset="0"/>
                          <a:cs typeface="Arial" pitchFamily="34" charset="0"/>
                        </a:rPr>
                        <a:t>European</a:t>
                      </a:r>
                      <a:r>
                        <a:rPr lang="en-GB" sz="1000" baseline="0" noProof="0" dirty="0" smtClean="0">
                          <a:latin typeface="Arial" pitchFamily="34" charset="0"/>
                          <a:cs typeface="Arial" pitchFamily="34" charset="0"/>
                        </a:rPr>
                        <a:t> Financial Stability Facility</a:t>
                      </a:r>
                      <a:endParaRPr lang="en-GB" sz="1000" noProof="0" dirty="0">
                        <a:latin typeface="Arial" pitchFamily="34" charset="0"/>
                        <a:cs typeface="Arial" pitchFamily="34" charset="0"/>
                      </a:endParaRPr>
                    </a:p>
                  </a:txBody>
                  <a:tcPr marL="84401" marR="84401" marT="45702" marB="45702"/>
                </a:tc>
                <a:tc>
                  <a:txBody>
                    <a:bodyPr/>
                    <a:lstStyle/>
                    <a:p>
                      <a:r>
                        <a:rPr lang="en-GB" sz="1000" noProof="0" dirty="0" smtClean="0">
                          <a:latin typeface="Arial" pitchFamily="34" charset="0"/>
                          <a:cs typeface="Arial" pitchFamily="34" charset="0"/>
                        </a:rPr>
                        <a:t>European Stability Mechanism</a:t>
                      </a:r>
                      <a:endParaRPr lang="en-GB" sz="1000" noProof="0" dirty="0">
                        <a:latin typeface="Arial" pitchFamily="34" charset="0"/>
                        <a:cs typeface="Arial" pitchFamily="34" charset="0"/>
                      </a:endParaRPr>
                    </a:p>
                  </a:txBody>
                  <a:tcPr marL="84401" marR="84401" marT="45702" marB="45702"/>
                </a:tc>
              </a:tr>
              <a:tr h="548586">
                <a:tc>
                  <a:txBody>
                    <a:bodyPr/>
                    <a:lstStyle/>
                    <a:p>
                      <a:r>
                        <a:rPr lang="en-GB" sz="1000" noProof="0" dirty="0" smtClean="0">
                          <a:latin typeface="Arial" pitchFamily="34" charset="0"/>
                          <a:cs typeface="Arial" pitchFamily="34" charset="0"/>
                        </a:rPr>
                        <a:t>Legal Foundation</a:t>
                      </a:r>
                      <a:endParaRPr lang="en-GB" sz="1000" noProof="0" dirty="0">
                        <a:latin typeface="Arial" pitchFamily="34" charset="0"/>
                        <a:cs typeface="Arial" pitchFamily="34" charset="0"/>
                      </a:endParaRPr>
                    </a:p>
                  </a:txBody>
                  <a:tcPr marL="84401" marR="84401" marT="45702" marB="45702"/>
                </a:tc>
                <a:tc>
                  <a:txBody>
                    <a:bodyPr/>
                    <a:lstStyle/>
                    <a:p>
                      <a:r>
                        <a:rPr lang="en-GB" sz="1000" noProof="0" dirty="0" smtClean="0">
                          <a:latin typeface="Arial" pitchFamily="34" charset="0"/>
                          <a:cs typeface="Arial" pitchFamily="34" charset="0"/>
                        </a:rPr>
                        <a:t>International Financial Institution</a:t>
                      </a:r>
                      <a:endParaRPr lang="en-GB" sz="1000" noProof="0" dirty="0">
                        <a:latin typeface="Arial" pitchFamily="34" charset="0"/>
                        <a:cs typeface="Arial" pitchFamily="34" charset="0"/>
                      </a:endParaRPr>
                    </a:p>
                  </a:txBody>
                  <a:tcPr marL="84401" marR="84401" marT="45702" marB="45702"/>
                </a:tc>
                <a:tc>
                  <a:txBody>
                    <a:bodyPr/>
                    <a:lstStyle/>
                    <a:p>
                      <a:r>
                        <a:rPr lang="en-GB" sz="1000" noProof="0" dirty="0" smtClean="0">
                          <a:latin typeface="Arial" pitchFamily="34" charset="0"/>
                          <a:cs typeface="Arial" pitchFamily="34" charset="0"/>
                        </a:rPr>
                        <a:t>Supranational</a:t>
                      </a:r>
                      <a:r>
                        <a:rPr lang="en-GB" sz="1000" baseline="0" noProof="0" dirty="0" smtClean="0">
                          <a:latin typeface="Arial" pitchFamily="34" charset="0"/>
                          <a:cs typeface="Arial" pitchFamily="34" charset="0"/>
                        </a:rPr>
                        <a:t> administrative body</a:t>
                      </a:r>
                      <a:endParaRPr lang="en-GB" sz="1000" noProof="0" dirty="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Private company</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International</a:t>
                      </a:r>
                      <a:r>
                        <a:rPr lang="en-GB" sz="1000" baseline="0" noProof="0" smtClean="0">
                          <a:latin typeface="Arial" pitchFamily="34" charset="0"/>
                          <a:cs typeface="Arial" pitchFamily="34" charset="0"/>
                        </a:rPr>
                        <a:t> Financial Institution – multilateral lending institution</a:t>
                      </a:r>
                      <a:endParaRPr lang="en-GB" sz="1000" noProof="0">
                        <a:latin typeface="Arial" pitchFamily="34" charset="0"/>
                        <a:cs typeface="Arial" pitchFamily="34" charset="0"/>
                      </a:endParaRPr>
                    </a:p>
                  </a:txBody>
                  <a:tcPr marL="84401" marR="84401" marT="45702" marB="45702"/>
                </a:tc>
              </a:tr>
              <a:tr h="548586">
                <a:tc>
                  <a:txBody>
                    <a:bodyPr/>
                    <a:lstStyle/>
                    <a:p>
                      <a:r>
                        <a:rPr lang="en-GB" sz="1000" noProof="0" smtClean="0">
                          <a:latin typeface="Arial" pitchFamily="34" charset="0"/>
                          <a:cs typeface="Arial" pitchFamily="34" charset="0"/>
                        </a:rPr>
                        <a:t>Mandate</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EU‘s long term</a:t>
                      </a:r>
                      <a:r>
                        <a:rPr lang="en-GB" sz="1000" baseline="0" noProof="0" smtClean="0">
                          <a:latin typeface="Arial" pitchFamily="34" charset="0"/>
                          <a:cs typeface="Arial" pitchFamily="34" charset="0"/>
                        </a:rPr>
                        <a:t> lending institution</a:t>
                      </a:r>
                      <a:endParaRPr lang="en-GB" sz="1000" noProof="0">
                        <a:latin typeface="Arial" pitchFamily="34" charset="0"/>
                        <a:cs typeface="Arial" pitchFamily="34" charset="0"/>
                      </a:endParaRPr>
                    </a:p>
                  </a:txBody>
                  <a:tcPr marL="84401" marR="84401" marT="45702" marB="45702"/>
                </a:tc>
                <a:tc>
                  <a:txBody>
                    <a:bodyPr/>
                    <a:lstStyle/>
                    <a:p>
                      <a:r>
                        <a:rPr lang="en-GB" sz="1000" noProof="0" dirty="0" smtClean="0">
                          <a:latin typeface="Arial" pitchFamily="34" charset="0"/>
                          <a:cs typeface="Arial" pitchFamily="34" charset="0"/>
                        </a:rPr>
                        <a:t>Provide financial assistance to countries in difficulty</a:t>
                      </a:r>
                      <a:endParaRPr lang="en-GB" sz="1000" noProof="0" dirty="0">
                        <a:latin typeface="Arial" pitchFamily="34" charset="0"/>
                        <a:cs typeface="Arial" pitchFamily="34" charset="0"/>
                      </a:endParaRPr>
                    </a:p>
                  </a:txBody>
                  <a:tcPr marL="84401" marR="84401"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smtClean="0">
                          <a:latin typeface="Arial" pitchFamily="34" charset="0"/>
                          <a:cs typeface="Arial" pitchFamily="34" charset="0"/>
                        </a:rPr>
                        <a:t>Provide financial assistance to countires in difficulty</a:t>
                      </a:r>
                    </a:p>
                  </a:txBody>
                  <a:tcPr marL="84401" marR="84401"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smtClean="0">
                          <a:latin typeface="Arial" pitchFamily="34" charset="0"/>
                          <a:cs typeface="Arial" pitchFamily="34" charset="0"/>
                        </a:rPr>
                        <a:t>Provide financial assistance to countires in difficulty</a:t>
                      </a:r>
                    </a:p>
                  </a:txBody>
                  <a:tcPr marL="84401" marR="84401" marT="45702" marB="45702"/>
                </a:tc>
              </a:tr>
              <a:tr h="396192">
                <a:tc>
                  <a:txBody>
                    <a:bodyPr/>
                    <a:lstStyle/>
                    <a:p>
                      <a:r>
                        <a:rPr lang="en-GB" sz="1000" noProof="0" smtClean="0">
                          <a:latin typeface="Arial" pitchFamily="34" charset="0"/>
                          <a:cs typeface="Arial" pitchFamily="34" charset="0"/>
                        </a:rPr>
                        <a:t>Shareholders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27 EU member</a:t>
                      </a:r>
                      <a:r>
                        <a:rPr lang="en-GB" sz="1000" baseline="0" noProof="0" smtClean="0">
                          <a:latin typeface="Arial" pitchFamily="34" charset="0"/>
                          <a:cs typeface="Arial" pitchFamily="34" charset="0"/>
                        </a:rPr>
                        <a:t> states</a:t>
                      </a:r>
                      <a:endParaRPr lang="en-GB" sz="1000" noProof="0">
                        <a:latin typeface="Arial" pitchFamily="34" charset="0"/>
                        <a:cs typeface="Arial" pitchFamily="34" charset="0"/>
                      </a:endParaRPr>
                    </a:p>
                  </a:txBody>
                  <a:tcPr marL="84401" marR="84401"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smtClean="0">
                          <a:latin typeface="Arial" pitchFamily="34" charset="0"/>
                          <a:cs typeface="Arial" pitchFamily="34" charset="0"/>
                        </a:rPr>
                        <a:t>27 EU member</a:t>
                      </a:r>
                      <a:r>
                        <a:rPr lang="en-GB" sz="1000" baseline="0" noProof="0" smtClean="0">
                          <a:latin typeface="Arial" pitchFamily="34" charset="0"/>
                          <a:cs typeface="Arial" pitchFamily="34" charset="0"/>
                        </a:rPr>
                        <a:t> states</a:t>
                      </a:r>
                      <a:endParaRPr lang="en-GB" sz="1000" noProof="0" smtClean="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17 euro</a:t>
                      </a:r>
                      <a:r>
                        <a:rPr lang="en-GB" sz="1000" baseline="0" noProof="0" smtClean="0">
                          <a:latin typeface="Arial" pitchFamily="34" charset="0"/>
                          <a:cs typeface="Arial" pitchFamily="34" charset="0"/>
                        </a:rPr>
                        <a:t>-zone member states</a:t>
                      </a:r>
                      <a:endParaRPr lang="en-GB" sz="1000" noProof="0">
                        <a:latin typeface="Arial" pitchFamily="34" charset="0"/>
                        <a:cs typeface="Arial" pitchFamily="34" charset="0"/>
                      </a:endParaRPr>
                    </a:p>
                  </a:txBody>
                  <a:tcPr marL="84401" marR="84401"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smtClean="0">
                          <a:latin typeface="Arial" pitchFamily="34" charset="0"/>
                          <a:cs typeface="Arial" pitchFamily="34" charset="0"/>
                        </a:rPr>
                        <a:t>17 euro</a:t>
                      </a:r>
                      <a:r>
                        <a:rPr lang="en-GB" sz="1000" baseline="0" noProof="0" smtClean="0">
                          <a:latin typeface="Arial" pitchFamily="34" charset="0"/>
                          <a:cs typeface="Arial" pitchFamily="34" charset="0"/>
                        </a:rPr>
                        <a:t>-zone member states</a:t>
                      </a:r>
                      <a:endParaRPr lang="en-GB" sz="1000" noProof="0" smtClean="0">
                        <a:latin typeface="Arial" pitchFamily="34" charset="0"/>
                        <a:cs typeface="Arial" pitchFamily="34" charset="0"/>
                      </a:endParaRPr>
                    </a:p>
                  </a:txBody>
                  <a:tcPr marL="84401" marR="84401" marT="45702" marB="45702"/>
                </a:tc>
              </a:tr>
              <a:tr h="408535">
                <a:tc>
                  <a:txBody>
                    <a:bodyPr/>
                    <a:lstStyle/>
                    <a:p>
                      <a:r>
                        <a:rPr lang="en-GB" sz="1000" noProof="0" smtClean="0">
                          <a:latin typeface="Arial" pitchFamily="34" charset="0"/>
                          <a:cs typeface="Arial" pitchFamily="34" charset="0"/>
                        </a:rPr>
                        <a:t>Contribution</a:t>
                      </a:r>
                      <a:r>
                        <a:rPr lang="en-GB" sz="1000" baseline="0" noProof="0" smtClean="0">
                          <a:latin typeface="Arial" pitchFamily="34" charset="0"/>
                          <a:cs typeface="Arial" pitchFamily="34" charset="0"/>
                        </a:rPr>
                        <a:t> key</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According to</a:t>
                      </a:r>
                      <a:r>
                        <a:rPr lang="en-GB" sz="1000" baseline="0" noProof="0" smtClean="0">
                          <a:latin typeface="Arial" pitchFamily="34" charset="0"/>
                          <a:cs typeface="Arial" pitchFamily="34" charset="0"/>
                        </a:rPr>
                        <a:t> their economic weight</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According</a:t>
                      </a:r>
                      <a:r>
                        <a:rPr lang="en-GB" sz="1000" baseline="0" noProof="0" smtClean="0">
                          <a:latin typeface="Arial" pitchFamily="34" charset="0"/>
                          <a:cs typeface="Arial" pitchFamily="34" charset="0"/>
                        </a:rPr>
                        <a:t> to their economic weight</a:t>
                      </a:r>
                      <a:endParaRPr lang="en-GB" sz="1000" noProof="0">
                        <a:latin typeface="Arial" pitchFamily="34" charset="0"/>
                        <a:cs typeface="Arial" pitchFamily="34" charset="0"/>
                      </a:endParaRPr>
                    </a:p>
                  </a:txBody>
                  <a:tcPr marL="84401" marR="84401" marT="45702" marB="45702"/>
                </a:tc>
                <a:tc>
                  <a:txBody>
                    <a:bodyPr/>
                    <a:lstStyle/>
                    <a:p>
                      <a:r>
                        <a:rPr lang="en-GB" sz="1000" noProof="0" dirty="0" smtClean="0">
                          <a:latin typeface="Arial" pitchFamily="34" charset="0"/>
                          <a:cs typeface="Arial" pitchFamily="34" charset="0"/>
                        </a:rPr>
                        <a:t>According</a:t>
                      </a:r>
                      <a:r>
                        <a:rPr lang="en-GB" sz="1000" baseline="0" noProof="0" dirty="0" smtClean="0">
                          <a:latin typeface="Arial" pitchFamily="34" charset="0"/>
                          <a:cs typeface="Arial" pitchFamily="34" charset="0"/>
                        </a:rPr>
                        <a:t> to their share in the ECB‘s capital</a:t>
                      </a:r>
                      <a:endParaRPr lang="en-GB" sz="1000" noProof="0" dirty="0">
                        <a:latin typeface="Arial" pitchFamily="34" charset="0"/>
                        <a:cs typeface="Arial" pitchFamily="34" charset="0"/>
                      </a:endParaRPr>
                    </a:p>
                  </a:txBody>
                  <a:tcPr marL="84401" marR="84401"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smtClean="0">
                          <a:latin typeface="Arial" pitchFamily="34" charset="0"/>
                          <a:cs typeface="Arial" pitchFamily="34" charset="0"/>
                        </a:rPr>
                        <a:t>According</a:t>
                      </a:r>
                      <a:r>
                        <a:rPr lang="en-GB" sz="1000" baseline="0" noProof="0" smtClean="0">
                          <a:latin typeface="Arial" pitchFamily="34" charset="0"/>
                          <a:cs typeface="Arial" pitchFamily="34" charset="0"/>
                        </a:rPr>
                        <a:t> to their share in the ECB‘s capital</a:t>
                      </a:r>
                      <a:endParaRPr lang="en-GB" sz="1000" noProof="0" smtClean="0">
                        <a:latin typeface="Arial" pitchFamily="34" charset="0"/>
                        <a:cs typeface="Arial" pitchFamily="34" charset="0"/>
                      </a:endParaRPr>
                    </a:p>
                  </a:txBody>
                  <a:tcPr marL="84401" marR="84401" marT="45702" marB="45702"/>
                </a:tc>
              </a:tr>
              <a:tr h="700979">
                <a:tc>
                  <a:txBody>
                    <a:bodyPr/>
                    <a:lstStyle/>
                    <a:p>
                      <a:r>
                        <a:rPr lang="en-GB" sz="1000" noProof="0" smtClean="0">
                          <a:latin typeface="Arial" pitchFamily="34" charset="0"/>
                          <a:cs typeface="Arial" pitchFamily="34" charset="0"/>
                        </a:rPr>
                        <a:t>Support to bondholders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Explicit and irrevocable obligation for EIB‘s sharehlders to pay their own share of the callable</a:t>
                      </a:r>
                      <a:r>
                        <a:rPr lang="en-GB" sz="1000" baseline="0" noProof="0" smtClean="0">
                          <a:latin typeface="Arial" pitchFamily="34" charset="0"/>
                          <a:cs typeface="Arial" pitchFamily="34" charset="0"/>
                        </a:rPr>
                        <a:t> capital</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EU‘s budget and ultimately explicit and unconditional guarantee of the 27 members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Explicit, irrevocable</a:t>
                      </a:r>
                      <a:r>
                        <a:rPr lang="en-GB" sz="1000" baseline="0" noProof="0" smtClean="0">
                          <a:latin typeface="Arial" pitchFamily="34" charset="0"/>
                          <a:cs typeface="Arial" pitchFamily="34" charset="0"/>
                        </a:rPr>
                        <a:t> and unconditional guarantee of the members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Explicit, irrevocable and unconditional obligation to pay the share of callable capital</a:t>
                      </a:r>
                      <a:endParaRPr lang="en-GB" sz="1000" noProof="0">
                        <a:latin typeface="Arial" pitchFamily="34" charset="0"/>
                        <a:cs typeface="Arial" pitchFamily="34" charset="0"/>
                      </a:endParaRPr>
                    </a:p>
                  </a:txBody>
                  <a:tcPr marL="84401" marR="84401" marT="45702" marB="45702"/>
                </a:tc>
              </a:tr>
              <a:tr h="408535">
                <a:tc>
                  <a:txBody>
                    <a:bodyPr/>
                    <a:lstStyle/>
                    <a:p>
                      <a:r>
                        <a:rPr lang="en-GB" sz="1000" noProof="0" smtClean="0">
                          <a:latin typeface="Arial" pitchFamily="34" charset="0"/>
                          <a:cs typeface="Arial" pitchFamily="34" charset="0"/>
                        </a:rPr>
                        <a:t>Preferred</a:t>
                      </a:r>
                      <a:r>
                        <a:rPr lang="en-GB" sz="1000" baseline="0" noProof="0" smtClean="0">
                          <a:latin typeface="Arial" pitchFamily="34" charset="0"/>
                          <a:cs typeface="Arial" pitchFamily="34" charset="0"/>
                        </a:rPr>
                        <a:t> Statuts?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Yes, preferred creditor status / access to ECB‘s liquidity</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No</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No</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Yes, preferred</a:t>
                      </a:r>
                      <a:r>
                        <a:rPr lang="en-GB" sz="1000" baseline="0" noProof="0" smtClean="0">
                          <a:latin typeface="Arial" pitchFamily="34" charset="0"/>
                          <a:cs typeface="Arial" pitchFamily="34" charset="0"/>
                        </a:rPr>
                        <a:t> creditor status, but junior to IMF</a:t>
                      </a:r>
                      <a:endParaRPr lang="en-GB" sz="1000" noProof="0">
                        <a:latin typeface="Arial" pitchFamily="34" charset="0"/>
                        <a:cs typeface="Arial" pitchFamily="34" charset="0"/>
                      </a:endParaRPr>
                    </a:p>
                  </a:txBody>
                  <a:tcPr marL="84401" marR="84401" marT="45702" marB="45702"/>
                </a:tc>
              </a:tr>
              <a:tr h="700979">
                <a:tc>
                  <a:txBody>
                    <a:bodyPr/>
                    <a:lstStyle/>
                    <a:p>
                      <a:r>
                        <a:rPr lang="en-GB" sz="1000" noProof="0" smtClean="0">
                          <a:latin typeface="Arial" pitchFamily="34" charset="0"/>
                          <a:cs typeface="Arial" pitchFamily="34" charset="0"/>
                        </a:rPr>
                        <a:t>Lending capacity</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Outstanding</a:t>
                      </a:r>
                      <a:r>
                        <a:rPr lang="en-GB" sz="1000" baseline="0" noProof="0" smtClean="0">
                          <a:latin typeface="Arial" pitchFamily="34" charset="0"/>
                          <a:cs typeface="Arial" pitchFamily="34" charset="0"/>
                        </a:rPr>
                        <a:t> loans and guarantees are capped at 250% of the subscribed capital and reserves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EUR</a:t>
                      </a:r>
                      <a:r>
                        <a:rPr lang="en-GB" sz="1000" baseline="0" noProof="0" smtClean="0">
                          <a:latin typeface="Arial" pitchFamily="34" charset="0"/>
                          <a:cs typeface="Arial" pitchFamily="34" charset="0"/>
                        </a:rPr>
                        <a:t> 60 bn, EUR 11.5 bn still at disposal</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EUR 440 bn</a:t>
                      </a:r>
                      <a:r>
                        <a:rPr lang="en-GB" sz="1000" baseline="0" noProof="0" smtClean="0">
                          <a:latin typeface="Arial" pitchFamily="34" charset="0"/>
                          <a:cs typeface="Arial" pitchFamily="34" charset="0"/>
                        </a:rPr>
                        <a:t> (EUR 192 bn are already committed to Ireland, Portugal and Greece</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EUR 500 bn</a:t>
                      </a:r>
                      <a:endParaRPr lang="en-GB" sz="1000" noProof="0">
                        <a:latin typeface="Arial" pitchFamily="34" charset="0"/>
                        <a:cs typeface="Arial" pitchFamily="34" charset="0"/>
                      </a:endParaRPr>
                    </a:p>
                  </a:txBody>
                  <a:tcPr marL="84401" marR="84401" marT="45702" marB="45702"/>
                </a:tc>
              </a:tr>
              <a:tr h="548586">
                <a:tc>
                  <a:txBody>
                    <a:bodyPr/>
                    <a:lstStyle/>
                    <a:p>
                      <a:r>
                        <a:rPr lang="en-GB" sz="1000" noProof="0" smtClean="0">
                          <a:latin typeface="Arial" pitchFamily="34" charset="0"/>
                          <a:cs typeface="Arial" pitchFamily="34" charset="0"/>
                        </a:rPr>
                        <a:t>Instruments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Loand and guarantees</a:t>
                      </a:r>
                      <a:r>
                        <a:rPr lang="en-GB" sz="1000" baseline="0" noProof="0" smtClean="0">
                          <a:latin typeface="Arial" pitchFamily="34" charset="0"/>
                          <a:cs typeface="Arial" pitchFamily="34" charset="0"/>
                        </a:rPr>
                        <a:t> for loans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Loans</a:t>
                      </a:r>
                      <a:r>
                        <a:rPr lang="en-GB" sz="1000" baseline="0" noProof="0" smtClean="0">
                          <a:latin typeface="Arial" pitchFamily="34" charset="0"/>
                          <a:cs typeface="Arial" pitchFamily="34" charset="0"/>
                        </a:rPr>
                        <a:t> and grants</a:t>
                      </a:r>
                      <a:endParaRPr lang="en-GB" sz="1000" noProof="0">
                        <a:latin typeface="Arial" pitchFamily="34" charset="0"/>
                        <a:cs typeface="Arial" pitchFamily="34" charset="0"/>
                      </a:endParaRPr>
                    </a:p>
                  </a:txBody>
                  <a:tcPr marL="84401" marR="84401" marT="45702" marB="45702"/>
                </a:tc>
                <a:tc>
                  <a:txBody>
                    <a:bodyPr/>
                    <a:lstStyle/>
                    <a:p>
                      <a:r>
                        <a:rPr lang="en-GB" sz="1000" noProof="0" smtClean="0">
                          <a:latin typeface="Arial" pitchFamily="34" charset="0"/>
                          <a:cs typeface="Arial" pitchFamily="34" charset="0"/>
                        </a:rPr>
                        <a:t>Loans,</a:t>
                      </a:r>
                      <a:r>
                        <a:rPr lang="en-GB" sz="1000" baseline="0" noProof="0" smtClean="0">
                          <a:latin typeface="Arial" pitchFamily="34" charset="0"/>
                          <a:cs typeface="Arial" pitchFamily="34" charset="0"/>
                        </a:rPr>
                        <a:t> precautionary credit lines, bonds purchases</a:t>
                      </a:r>
                      <a:endParaRPr lang="en-GB" sz="1000" noProof="0">
                        <a:latin typeface="Arial" pitchFamily="34" charset="0"/>
                        <a:cs typeface="Arial" pitchFamily="34" charset="0"/>
                      </a:endParaRPr>
                    </a:p>
                  </a:txBody>
                  <a:tcPr marL="84401" marR="84401"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Arial" pitchFamily="34" charset="0"/>
                          <a:cs typeface="Arial" pitchFamily="34" charset="0"/>
                        </a:rPr>
                        <a:t>Loans,</a:t>
                      </a:r>
                      <a:r>
                        <a:rPr lang="en-GB" sz="1000" baseline="0" noProof="0" dirty="0" smtClean="0">
                          <a:latin typeface="Arial" pitchFamily="34" charset="0"/>
                          <a:cs typeface="Arial" pitchFamily="34" charset="0"/>
                        </a:rPr>
                        <a:t> precautionary credit lines, bonds purchases</a:t>
                      </a:r>
                      <a:endParaRPr lang="en-GB" sz="1000" noProof="0" dirty="0" smtClean="0">
                        <a:latin typeface="Arial" pitchFamily="34" charset="0"/>
                        <a:cs typeface="Arial" pitchFamily="34" charset="0"/>
                      </a:endParaRPr>
                    </a:p>
                  </a:txBody>
                  <a:tcPr marL="84401" marR="84401" marT="45702" marB="45702"/>
                </a:tc>
              </a:tr>
            </a:tbl>
          </a:graphicData>
        </a:graphic>
      </p:graphicFrame>
      <p:sp>
        <p:nvSpPr>
          <p:cNvPr id="7"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58B82B8A-64F3-4AF5-A2A6-603C1B404940}" type="slidenum">
              <a:rPr lang="de-DE" sz="1200" smtClean="0">
                <a:solidFill>
                  <a:schemeClr val="tx1">
                    <a:lumMod val="85000"/>
                    <a:lumOff val="15000"/>
                  </a:schemeClr>
                </a:solidFill>
              </a:rPr>
              <a:pPr algn="ctr" eaLnBrk="1" hangingPunct="1">
                <a:defRPr/>
              </a:pPr>
              <a:t>26</a:t>
            </a:fld>
            <a:endParaRPr lang="de-DE" sz="1200" dirty="0" smtClean="0">
              <a:solidFill>
                <a:schemeClr val="tx1">
                  <a:lumMod val="85000"/>
                  <a:lumOff val="15000"/>
                </a:schemeClr>
              </a:solidFill>
            </a:endParaRPr>
          </a:p>
        </p:txBody>
      </p:sp>
    </p:spTree>
    <p:extLst>
      <p:ext uri="{BB962C8B-B14F-4D97-AF65-F5344CB8AC3E}">
        <p14:creationId xmlns:p14="http://schemas.microsoft.com/office/powerpoint/2010/main" val="349123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52400" y="762000"/>
            <a:ext cx="8839200" cy="381000"/>
          </a:xfrm>
        </p:spPr>
        <p:txBody>
          <a:bodyPr>
            <a:noAutofit/>
          </a:bodyPr>
          <a:lstStyle/>
          <a:p>
            <a:r>
              <a:rPr lang="en-US" sz="2000" b="1" dirty="0" smtClean="0">
                <a:latin typeface="Arial" pitchFamily="34" charset="0"/>
                <a:cs typeface="Arial" pitchFamily="34" charset="0"/>
              </a:rPr>
              <a:t>Impact on foreign grants</a:t>
            </a:r>
            <a:endParaRPr lang="en-US" sz="2000" b="1" dirty="0">
              <a:latin typeface="Arial" pitchFamily="34" charset="0"/>
              <a:cs typeface="Arial" pitchFamily="34" charset="0"/>
            </a:endParaRPr>
          </a:p>
        </p:txBody>
      </p:sp>
      <p:sp>
        <p:nvSpPr>
          <p:cNvPr id="3" name="Substituent conținut 2"/>
          <p:cNvSpPr>
            <a:spLocks noGrp="1"/>
          </p:cNvSpPr>
          <p:nvPr>
            <p:ph idx="1"/>
          </p:nvPr>
        </p:nvSpPr>
        <p:spPr>
          <a:xfrm>
            <a:off x="4953000" y="1295400"/>
            <a:ext cx="4114800" cy="4419600"/>
          </a:xfrm>
          <a:noFill/>
        </p:spPr>
        <p:txBody>
          <a:bodyPr lIns="0" tIns="0" rIns="0" bIns="0"/>
          <a:lstStyle/>
          <a:p>
            <a:pPr marL="171450" indent="-171450" defTabSz="914400">
              <a:lnSpc>
                <a:spcPct val="150000"/>
              </a:lnSpc>
              <a:buSzPct val="80000"/>
              <a:buFont typeface="Wingdings" pitchFamily="2" charset="2"/>
              <a:buChar char="§"/>
            </a:pPr>
            <a:r>
              <a:rPr lang="en-US" sz="1600" dirty="0">
                <a:cs typeface="Arial" pitchFamily="34" charset="0"/>
              </a:rPr>
              <a:t>P</a:t>
            </a:r>
            <a:r>
              <a:rPr lang="en-US" sz="1600" dirty="0" smtClean="0">
                <a:cs typeface="Arial" pitchFamily="34" charset="0"/>
              </a:rPr>
              <a:t>ublic </a:t>
            </a:r>
            <a:r>
              <a:rPr lang="en-US" sz="1600" dirty="0">
                <a:cs typeface="Arial" pitchFamily="34" charset="0"/>
              </a:rPr>
              <a:t>finances </a:t>
            </a:r>
            <a:r>
              <a:rPr lang="en-US" sz="1600" dirty="0" smtClean="0">
                <a:cs typeface="Arial" pitchFamily="34" charset="0"/>
              </a:rPr>
              <a:t>in Moldova rely on </a:t>
            </a:r>
            <a:r>
              <a:rPr lang="en-US" sz="1600" dirty="0">
                <a:cs typeface="Arial" pitchFamily="34" charset="0"/>
              </a:rPr>
              <a:t>foreign grants</a:t>
            </a:r>
          </a:p>
          <a:p>
            <a:pPr marL="171450" indent="-171450" defTabSz="914400">
              <a:lnSpc>
                <a:spcPct val="150000"/>
              </a:lnSpc>
              <a:buSzPct val="80000"/>
              <a:buFont typeface="Wingdings" pitchFamily="2" charset="2"/>
              <a:buChar char="§"/>
            </a:pPr>
            <a:r>
              <a:rPr lang="en-US" sz="1600" dirty="0">
                <a:cs typeface="Arial" pitchFamily="34" charset="0"/>
              </a:rPr>
              <a:t>The economic slowdown and fiscal austerity in the Eurozone caused the donor community to reduce the level of grants </a:t>
            </a:r>
          </a:p>
          <a:p>
            <a:pPr marL="171450" indent="-171450" defTabSz="914400">
              <a:lnSpc>
                <a:spcPct val="150000"/>
              </a:lnSpc>
              <a:buSzPct val="80000"/>
              <a:buFont typeface="Wingdings" pitchFamily="2" charset="2"/>
              <a:buChar char="§"/>
            </a:pPr>
            <a:r>
              <a:rPr lang="en-US" sz="1600" dirty="0" smtClean="0">
                <a:cs typeface="Arial" pitchFamily="34" charset="0"/>
              </a:rPr>
              <a:t>In 2011 and 2012 the amount of disbursed </a:t>
            </a:r>
            <a:r>
              <a:rPr lang="en-US" sz="1600" dirty="0">
                <a:cs typeface="Arial" pitchFamily="34" charset="0"/>
              </a:rPr>
              <a:t>foreign grants </a:t>
            </a:r>
            <a:r>
              <a:rPr lang="en-US" sz="1600" dirty="0" smtClean="0">
                <a:cs typeface="Arial" pitchFamily="34" charset="0"/>
              </a:rPr>
              <a:t>decreased, though from a high level </a:t>
            </a:r>
          </a:p>
          <a:p>
            <a:pPr marL="171450" indent="-171450" defTabSz="914400">
              <a:lnSpc>
                <a:spcPct val="150000"/>
              </a:lnSpc>
              <a:buSzPct val="80000"/>
              <a:buFont typeface="Wingdings" pitchFamily="2" charset="2"/>
              <a:buChar char="§"/>
            </a:pPr>
            <a:r>
              <a:rPr lang="en-US" sz="1600" b="1" dirty="0" smtClean="0">
                <a:cs typeface="Arial" pitchFamily="34" charset="0"/>
              </a:rPr>
              <a:t>Strained budget situation in the Eurozone has some impact on public </a:t>
            </a:r>
            <a:r>
              <a:rPr lang="en-US" sz="1600" b="1" dirty="0">
                <a:cs typeface="Arial" pitchFamily="34" charset="0"/>
              </a:rPr>
              <a:t>finances in </a:t>
            </a:r>
            <a:r>
              <a:rPr lang="en-US" sz="1600" b="1" dirty="0" smtClean="0">
                <a:cs typeface="Arial" pitchFamily="34" charset="0"/>
              </a:rPr>
              <a:t>Moldova</a:t>
            </a:r>
            <a:endParaRPr lang="en-US" sz="1600" b="1" dirty="0">
              <a:cs typeface="Arial" pitchFamily="34" charset="0"/>
            </a:endParaRPr>
          </a:p>
        </p:txBody>
      </p:sp>
      <p:sp>
        <p:nvSpPr>
          <p:cNvPr id="5" name="CasetăText 4"/>
          <p:cNvSpPr txBox="1"/>
          <p:nvPr/>
        </p:nvSpPr>
        <p:spPr>
          <a:xfrm>
            <a:off x="156358" y="1902023"/>
            <a:ext cx="4720442"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Foreign grants disbursed to the state budget</a:t>
            </a:r>
            <a:endParaRPr lang="en-US" sz="1400" b="1" dirty="0">
              <a:latin typeface="Arial" pitchFamily="34" charset="0"/>
              <a:cs typeface="Arial" pitchFamily="34" charset="0"/>
            </a:endParaRPr>
          </a:p>
        </p:txBody>
      </p:sp>
      <p:sp>
        <p:nvSpPr>
          <p:cNvPr id="6" name="CasetăText 5"/>
          <p:cNvSpPr txBox="1"/>
          <p:nvPr/>
        </p:nvSpPr>
        <p:spPr>
          <a:xfrm>
            <a:off x="0" y="6096000"/>
            <a:ext cx="5486400" cy="307777"/>
          </a:xfrm>
          <a:prstGeom prst="rect">
            <a:avLst/>
          </a:prstGeom>
          <a:noFill/>
        </p:spPr>
        <p:txBody>
          <a:bodyPr wrap="square" rtlCol="0">
            <a:spAutoFit/>
          </a:bodyPr>
          <a:lstStyle/>
          <a:p>
            <a:r>
              <a:rPr lang="en-US" sz="1400" i="1" dirty="0" smtClean="0">
                <a:latin typeface="Arial" pitchFamily="34" charset="0"/>
                <a:cs typeface="Arial" pitchFamily="34" charset="0"/>
              </a:rPr>
              <a:t>Source: Ministry of Finance</a:t>
            </a:r>
            <a:endParaRPr lang="en-US" sz="1400" i="1" dirty="0">
              <a:latin typeface="Arial" pitchFamily="34" charset="0"/>
              <a:cs typeface="Arial" pitchFamily="34" charset="0"/>
            </a:endParaRPr>
          </a:p>
        </p:txBody>
      </p:sp>
      <p:sp>
        <p:nvSpPr>
          <p:cNvPr id="4" name="Foliennummernplatzhalter 3"/>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27</a:t>
            </a:fld>
            <a:endParaRPr lang="en-US"/>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 y="2362200"/>
            <a:ext cx="48402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996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81000" y="762000"/>
            <a:ext cx="8229600" cy="449262"/>
          </a:xfrm>
        </p:spPr>
        <p:txBody>
          <a:bodyPr>
            <a:noAutofit/>
          </a:bodyPr>
          <a:lstStyle/>
          <a:p>
            <a:r>
              <a:rPr lang="en-US" sz="2800" b="1" dirty="0" smtClean="0">
                <a:latin typeface="Arial" pitchFamily="34" charset="0"/>
                <a:cs typeface="Arial" pitchFamily="34" charset="0"/>
              </a:rPr>
              <a:t>High export exposure to EU</a:t>
            </a:r>
            <a:endParaRPr lang="en-US" sz="2800" dirty="0">
              <a:latin typeface="Arial" pitchFamily="34" charset="0"/>
              <a:cs typeface="Arial" pitchFamily="34" charset="0"/>
            </a:endParaRPr>
          </a:p>
        </p:txBody>
      </p:sp>
      <p:sp>
        <p:nvSpPr>
          <p:cNvPr id="5" name="CasetăText 4"/>
          <p:cNvSpPr txBox="1"/>
          <p:nvPr/>
        </p:nvSpPr>
        <p:spPr>
          <a:xfrm>
            <a:off x="914400" y="1524000"/>
            <a:ext cx="6705600" cy="307777"/>
          </a:xfrm>
          <a:prstGeom prst="rect">
            <a:avLst/>
          </a:prstGeom>
          <a:noFill/>
        </p:spPr>
        <p:txBody>
          <a:bodyPr wrap="square" rtlCol="0">
            <a:spAutoFit/>
          </a:bodyPr>
          <a:lstStyle/>
          <a:p>
            <a:r>
              <a:rPr lang="en-US" sz="1400" b="1" dirty="0" smtClean="0"/>
              <a:t>Exports to EU in % of total, Jan-Aug 2012	</a:t>
            </a:r>
          </a:p>
        </p:txBody>
      </p:sp>
      <p:sp>
        <p:nvSpPr>
          <p:cNvPr id="3" name="Foliennummernplatzhalter 2"/>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28</a:t>
            </a:fld>
            <a:endParaRPr lang="en-US"/>
          </a:p>
        </p:txBody>
      </p:sp>
      <p:sp>
        <p:nvSpPr>
          <p:cNvPr id="7" name="Textfeld 6"/>
          <p:cNvSpPr txBox="1"/>
          <p:nvPr/>
        </p:nvSpPr>
        <p:spPr>
          <a:xfrm>
            <a:off x="5638800" y="1371600"/>
            <a:ext cx="327342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marL="228600" indent="-171450" fontAlgn="base">
              <a:lnSpc>
                <a:spcPct val="150000"/>
              </a:lnSpc>
              <a:spcBef>
                <a:spcPct val="20000"/>
              </a:spcBef>
              <a:spcAft>
                <a:spcPct val="0"/>
              </a:spcAft>
              <a:buSzPct val="80000"/>
              <a:buFont typeface="Wingdings" pitchFamily="2" charset="2"/>
              <a:buChar char="§"/>
              <a:defRPr sz="1600">
                <a:cs typeface="Arial" pitchFamily="34" charset="0"/>
              </a:defRPr>
            </a:lvl1pPr>
            <a:lvl2pPr marL="742950" lvl="1" indent="-285750" defTabSz="457200" fontAlgn="base">
              <a:spcBef>
                <a:spcPct val="20000"/>
              </a:spcBef>
              <a:spcAft>
                <a:spcPct val="0"/>
              </a:spcAft>
              <a:buFont typeface="Arial" pitchFamily="34" charset="0"/>
              <a:buChar char="–"/>
              <a:defRPr sz="1400"/>
            </a:lvl2pPr>
            <a:lvl3pPr marL="1143000" indent="-228600" defTabSz="457200" fontAlgn="base">
              <a:spcBef>
                <a:spcPct val="20000"/>
              </a:spcBef>
              <a:spcAft>
                <a:spcPct val="0"/>
              </a:spcAft>
              <a:buFont typeface="Arial" pitchFamily="34" charset="0"/>
              <a:buChar char="•"/>
              <a:defRPr sz="2400"/>
            </a:lvl3pPr>
            <a:lvl4pPr marL="1600200" indent="-228600" defTabSz="457200" fontAlgn="base">
              <a:spcBef>
                <a:spcPct val="20000"/>
              </a:spcBef>
              <a:spcAft>
                <a:spcPct val="0"/>
              </a:spcAft>
              <a:buFont typeface="Arial" pitchFamily="34" charset="0"/>
              <a:buChar char="–"/>
              <a:defRPr sz="2000"/>
            </a:lvl4pPr>
            <a:lvl5pPr marL="2057400" indent="-228600" defTabSz="457200" fontAlgn="base">
              <a:spcBef>
                <a:spcPct val="20000"/>
              </a:spcBef>
              <a:spcAft>
                <a:spcPct val="0"/>
              </a:spcAft>
              <a:buFont typeface="Arial" pitchFamily="34" charset="0"/>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GB" dirty="0"/>
              <a:t>Moldova has among the CIS countries the highest </a:t>
            </a:r>
            <a:r>
              <a:rPr lang="en-GB" dirty="0" smtClean="0"/>
              <a:t>share of exports to the EU in total exports, thus is potentially highly exposed to a demand shock caused by a recession in the Eurozone</a:t>
            </a:r>
          </a:p>
          <a:p>
            <a:r>
              <a:rPr lang="en-GB" dirty="0" smtClean="0"/>
              <a:t>However, the relatively low export ratio (exports/GDP ratio is only 29.8%, less than in many other countries) cushions the negative impact on Moldova’s growth to some extent</a:t>
            </a:r>
            <a:endParaRPr lang="en-GB" dirty="0"/>
          </a:p>
          <a:p>
            <a:pPr lvl="1"/>
            <a:endParaRPr lang="en-GB" dirty="0"/>
          </a:p>
          <a:p>
            <a:pPr lvl="1"/>
            <a:endParaRPr lang="en-GB" dirty="0"/>
          </a:p>
        </p:txBody>
      </p:sp>
      <p:sp>
        <p:nvSpPr>
          <p:cNvPr id="10" name="CasetăText 5"/>
          <p:cNvSpPr txBox="1"/>
          <p:nvPr/>
        </p:nvSpPr>
        <p:spPr>
          <a:xfrm>
            <a:off x="152400" y="6000948"/>
            <a:ext cx="6096000" cy="307777"/>
          </a:xfrm>
          <a:prstGeom prst="rect">
            <a:avLst/>
          </a:prstGeom>
          <a:noFill/>
        </p:spPr>
        <p:txBody>
          <a:bodyPr wrap="square" rtlCol="0">
            <a:spAutoFit/>
          </a:bodyPr>
          <a:lstStyle/>
          <a:p>
            <a:r>
              <a:rPr lang="en-US" sz="1400" i="1" dirty="0" smtClean="0">
                <a:latin typeface="Arial" pitchFamily="34" charset="0"/>
                <a:cs typeface="Arial" pitchFamily="34" charset="0"/>
              </a:rPr>
              <a:t>Source: Moody’s Investors Service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 y="1847611"/>
            <a:ext cx="5638800"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348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685800"/>
            <a:ext cx="9144000" cy="381000"/>
          </a:xfrm>
        </p:spPr>
        <p:txBody>
          <a:bodyPr>
            <a:noAutofit/>
          </a:bodyPr>
          <a:lstStyle/>
          <a:p>
            <a:r>
              <a:rPr lang="en-US" sz="2400" b="1" dirty="0" smtClean="0">
                <a:latin typeface="Arial" pitchFamily="34" charset="0"/>
                <a:cs typeface="Arial" pitchFamily="34" charset="0"/>
              </a:rPr>
              <a:t>Moldova has also a high exposure to FDI from EU</a:t>
            </a:r>
            <a:endParaRPr lang="en-US" sz="2400" b="1" dirty="0">
              <a:latin typeface="Arial" pitchFamily="34" charset="0"/>
              <a:cs typeface="Arial" pitchFamily="34" charset="0"/>
            </a:endParaRPr>
          </a:p>
        </p:txBody>
      </p:sp>
      <p:sp>
        <p:nvSpPr>
          <p:cNvPr id="3" name="Substituent conținut 2"/>
          <p:cNvSpPr>
            <a:spLocks noGrp="1"/>
          </p:cNvSpPr>
          <p:nvPr>
            <p:ph idx="1"/>
          </p:nvPr>
        </p:nvSpPr>
        <p:spPr>
          <a:xfrm>
            <a:off x="5638800" y="1676400"/>
            <a:ext cx="3200400" cy="4267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1800" dirty="0">
                <a:latin typeface="Arial" pitchFamily="34" charset="0"/>
                <a:cs typeface="Arial" pitchFamily="34" charset="0"/>
              </a:rPr>
              <a:t>The importance of </a:t>
            </a:r>
            <a:r>
              <a:rPr lang="en-US" sz="1800" dirty="0" smtClean="0">
                <a:latin typeface="Arial" pitchFamily="34" charset="0"/>
                <a:cs typeface="Arial" pitchFamily="34" charset="0"/>
              </a:rPr>
              <a:t>FDI flows originating </a:t>
            </a:r>
            <a:r>
              <a:rPr lang="en-US" sz="1800" dirty="0">
                <a:latin typeface="Arial" pitchFamily="34" charset="0"/>
                <a:cs typeface="Arial" pitchFamily="34" charset="0"/>
              </a:rPr>
              <a:t>from the EU is also very high for Moldova in a regional context</a:t>
            </a:r>
          </a:p>
          <a:p>
            <a:r>
              <a:rPr lang="en-US" sz="1800" dirty="0">
                <a:latin typeface="Arial" pitchFamily="34" charset="0"/>
                <a:cs typeface="Arial" pitchFamily="34" charset="0"/>
              </a:rPr>
              <a:t>This high exposure makes Moldova vulnerable to any negative developments in the Eurozone that may impact the willingness and/or ability of firms in the EU to invest abroad</a:t>
            </a:r>
          </a:p>
          <a:p>
            <a:pPr lvl="1"/>
            <a:endParaRPr lang="en-US" sz="1400" dirty="0">
              <a:latin typeface="Arial" pitchFamily="34" charset="0"/>
              <a:cs typeface="Arial" pitchFamily="34" charset="0"/>
            </a:endParaRPr>
          </a:p>
        </p:txBody>
      </p:sp>
      <p:sp>
        <p:nvSpPr>
          <p:cNvPr id="5" name="CasetăText 4"/>
          <p:cNvSpPr txBox="1"/>
          <p:nvPr/>
        </p:nvSpPr>
        <p:spPr>
          <a:xfrm>
            <a:off x="228600" y="1295400"/>
            <a:ext cx="5562600" cy="307777"/>
          </a:xfrm>
          <a:prstGeom prst="rect">
            <a:avLst/>
          </a:prstGeom>
          <a:noFill/>
        </p:spPr>
        <p:txBody>
          <a:bodyPr wrap="square" rtlCol="0">
            <a:spAutoFit/>
          </a:bodyPr>
          <a:lstStyle/>
          <a:p>
            <a:r>
              <a:rPr lang="en-US" sz="1400" b="1" dirty="0" smtClean="0">
                <a:latin typeface="Arial" pitchFamily="34" charset="0"/>
                <a:cs typeface="Arial" pitchFamily="34" charset="0"/>
              </a:rPr>
              <a:t>FDI from EU in % of total, 2011</a:t>
            </a:r>
            <a:endParaRPr lang="en-US" sz="1400" b="1" dirty="0">
              <a:latin typeface="Arial" pitchFamily="34" charset="0"/>
              <a:cs typeface="Arial" pitchFamily="34" charset="0"/>
            </a:endParaRPr>
          </a:p>
        </p:txBody>
      </p:sp>
      <p:sp>
        <p:nvSpPr>
          <p:cNvPr id="6" name="CasetăText 5"/>
          <p:cNvSpPr txBox="1"/>
          <p:nvPr/>
        </p:nvSpPr>
        <p:spPr>
          <a:xfrm>
            <a:off x="152400" y="5867400"/>
            <a:ext cx="6096000" cy="307777"/>
          </a:xfrm>
          <a:prstGeom prst="rect">
            <a:avLst/>
          </a:prstGeom>
          <a:noFill/>
        </p:spPr>
        <p:txBody>
          <a:bodyPr wrap="square" rtlCol="0">
            <a:spAutoFit/>
          </a:bodyPr>
          <a:lstStyle/>
          <a:p>
            <a:r>
              <a:rPr lang="en-US" sz="1400" i="1" dirty="0" smtClean="0">
                <a:latin typeface="Arial" pitchFamily="34" charset="0"/>
                <a:cs typeface="Arial" pitchFamily="34" charset="0"/>
              </a:rPr>
              <a:t>Source: Moody’s Investors Service</a:t>
            </a:r>
          </a:p>
        </p:txBody>
      </p:sp>
      <p:sp>
        <p:nvSpPr>
          <p:cNvPr id="4" name="Foliennummernplatzhalter 3"/>
          <p:cNvSpPr>
            <a:spLocks noGrp="1"/>
          </p:cNvSpPr>
          <p:nvPr>
            <p:ph type="sldNum" sz="quarter" idx="4294967295"/>
          </p:nvPr>
        </p:nvSpPr>
        <p:spPr>
          <a:xfrm>
            <a:off x="8026400" y="6519863"/>
            <a:ext cx="660400" cy="201612"/>
          </a:xfrm>
          <a:prstGeom prst="rect">
            <a:avLst/>
          </a:prstGeom>
        </p:spPr>
        <p:txBody>
          <a:bodyPr/>
          <a:lstStyle/>
          <a:p>
            <a:fld id="{AC05A4B0-F1DE-4953-A7E0-815C3B9F8AB9}" type="slidenum">
              <a:rPr lang="en-US" smtClean="0"/>
              <a:pPr/>
              <a:t>29</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1" y="1828800"/>
            <a:ext cx="56816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77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4975" y="1341438"/>
            <a:ext cx="8553450" cy="4608512"/>
          </a:xfrm>
        </p:spPr>
        <p:txBody>
          <a:bodyPr/>
          <a:lstStyle/>
          <a:p>
            <a:pPr marL="0" indent="0" eaLnBrk="1" hangingPunct="1">
              <a:lnSpc>
                <a:spcPct val="200000"/>
              </a:lnSpc>
              <a:spcAft>
                <a:spcPts val="0"/>
              </a:spcAft>
              <a:buFont typeface="Arial" charset="0"/>
              <a:buNone/>
              <a:defRPr/>
            </a:pPr>
            <a:r>
              <a:rPr lang="en-GB" sz="2400" dirty="0" smtClean="0">
                <a:cs typeface="Arial" pitchFamily="34" charset="0"/>
              </a:rPr>
              <a:t>A. Causes for the </a:t>
            </a:r>
            <a:r>
              <a:rPr lang="en-GB" sz="2400" dirty="0">
                <a:cs typeface="Arial" pitchFamily="34" charset="0"/>
              </a:rPr>
              <a:t>e</a:t>
            </a:r>
            <a:r>
              <a:rPr lang="en-GB" sz="2400" dirty="0" smtClean="0">
                <a:cs typeface="Arial" pitchFamily="34" charset="0"/>
              </a:rPr>
              <a:t>urozone crisis</a:t>
            </a:r>
          </a:p>
          <a:p>
            <a:pPr marL="0" indent="0" eaLnBrk="1" hangingPunct="1">
              <a:lnSpc>
                <a:spcPct val="200000"/>
              </a:lnSpc>
              <a:spcAft>
                <a:spcPts val="0"/>
              </a:spcAft>
              <a:buFont typeface="Arial" charset="0"/>
              <a:buNone/>
              <a:defRPr/>
            </a:pPr>
            <a:r>
              <a:rPr lang="en-GB" sz="2400" dirty="0" smtClean="0">
                <a:cs typeface="Arial" pitchFamily="34" charset="0"/>
              </a:rPr>
              <a:t>B. </a:t>
            </a:r>
            <a:r>
              <a:rPr lang="en-GB" sz="2400" dirty="0">
                <a:cs typeface="Arial" pitchFamily="34" charset="0"/>
              </a:rPr>
              <a:t>Measures implemented to </a:t>
            </a:r>
            <a:r>
              <a:rPr lang="en-GB" sz="2400" dirty="0" smtClean="0">
                <a:cs typeface="Arial" pitchFamily="34" charset="0"/>
              </a:rPr>
              <a:t>combat the eurozone crisis</a:t>
            </a:r>
          </a:p>
          <a:p>
            <a:pPr marL="0" indent="0" eaLnBrk="1" hangingPunct="1">
              <a:lnSpc>
                <a:spcPct val="200000"/>
              </a:lnSpc>
              <a:spcAft>
                <a:spcPts val="0"/>
              </a:spcAft>
              <a:buFont typeface="Arial" charset="0"/>
              <a:buNone/>
              <a:defRPr/>
            </a:pPr>
            <a:r>
              <a:rPr lang="en-GB" sz="2400" dirty="0" smtClean="0">
                <a:cs typeface="Arial" pitchFamily="34" charset="0"/>
              </a:rPr>
              <a:t>C. The case of Cyprus</a:t>
            </a:r>
          </a:p>
          <a:p>
            <a:pPr marL="0" lvl="2" indent="0" eaLnBrk="1" hangingPunct="1">
              <a:lnSpc>
                <a:spcPct val="200000"/>
              </a:lnSpc>
              <a:spcAft>
                <a:spcPts val="0"/>
              </a:spcAft>
              <a:buFont typeface="Arial" charset="0"/>
              <a:buNone/>
              <a:defRPr/>
            </a:pPr>
            <a:r>
              <a:rPr lang="en-GB" sz="2400" dirty="0">
                <a:cs typeface="Arial" pitchFamily="34" charset="0"/>
              </a:rPr>
              <a:t>D</a:t>
            </a:r>
            <a:r>
              <a:rPr lang="en-GB" sz="2400" dirty="0" smtClean="0">
                <a:cs typeface="Arial" pitchFamily="34" charset="0"/>
              </a:rPr>
              <a:t>. Impact on Moldova</a:t>
            </a:r>
          </a:p>
          <a:p>
            <a:pPr marL="0" lvl="2" indent="0" eaLnBrk="1" hangingPunct="1">
              <a:lnSpc>
                <a:spcPct val="200000"/>
              </a:lnSpc>
              <a:spcAft>
                <a:spcPts val="0"/>
              </a:spcAft>
              <a:buFont typeface="Arial" charset="0"/>
              <a:buNone/>
              <a:defRPr/>
            </a:pPr>
            <a:endParaRPr lang="en-GB" sz="2400" dirty="0" smtClean="0">
              <a:cs typeface="Arial" pitchFamily="34" charset="0"/>
            </a:endParaRPr>
          </a:p>
          <a:p>
            <a:pPr marL="637200" lvl="2" indent="-457200" eaLnBrk="1" hangingPunct="1">
              <a:buFontTx/>
              <a:buAutoNum type="arabicPeriod"/>
              <a:defRPr/>
            </a:pPr>
            <a:endParaRPr lang="en-GB" sz="2400" dirty="0" smtClean="0">
              <a:cs typeface="Arial" pitchFamily="34" charset="0"/>
            </a:endParaRPr>
          </a:p>
          <a:p>
            <a:pPr lvl="2" indent="0" eaLnBrk="1" hangingPunct="1">
              <a:lnSpc>
                <a:spcPct val="150000"/>
              </a:lnSpc>
              <a:buFontTx/>
              <a:buNone/>
              <a:defRPr/>
            </a:pPr>
            <a:endParaRPr lang="en-GB" sz="2400" dirty="0" smtClean="0">
              <a:cs typeface="Arial" pitchFamily="34" charset="0"/>
            </a:endParaRPr>
          </a:p>
          <a:p>
            <a:pPr lvl="2" indent="0" eaLnBrk="1" hangingPunct="1">
              <a:lnSpc>
                <a:spcPct val="150000"/>
              </a:lnSpc>
              <a:buFontTx/>
              <a:buNone/>
              <a:defRPr/>
            </a:pPr>
            <a:endParaRPr lang="en-GB" sz="2400" dirty="0" smtClean="0">
              <a:cs typeface="Arial" pitchFamily="34" charset="0"/>
            </a:endParaRPr>
          </a:p>
        </p:txBody>
      </p:sp>
      <p:sp>
        <p:nvSpPr>
          <p:cNvPr id="7171" name="Rectangle 2"/>
          <p:cNvSpPr>
            <a:spLocks noGrp="1" noChangeArrowheads="1"/>
          </p:cNvSpPr>
          <p:nvPr>
            <p:ph type="title"/>
          </p:nvPr>
        </p:nvSpPr>
        <p:spPr>
          <a:xfrm>
            <a:off x="360363" y="620713"/>
            <a:ext cx="8388350" cy="431800"/>
          </a:xfrm>
        </p:spPr>
        <p:txBody>
          <a:bodyPr/>
          <a:lstStyle/>
          <a:p>
            <a:pPr eaLnBrk="1" hangingPunct="1"/>
            <a:r>
              <a:rPr lang="en-GB" b="1" smtClean="0"/>
              <a:t>Contents</a:t>
            </a:r>
          </a:p>
        </p:txBody>
      </p:sp>
      <p:sp>
        <p:nvSpPr>
          <p:cNvPr id="6"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011F41C0-6BEF-4FF9-9705-891A5F91CD2B}" type="slidenum">
              <a:rPr lang="de-DE" sz="1200" smtClean="0">
                <a:solidFill>
                  <a:schemeClr val="tx1">
                    <a:lumMod val="85000"/>
                    <a:lumOff val="15000"/>
                  </a:schemeClr>
                </a:solidFill>
              </a:rPr>
              <a:pPr algn="ctr" eaLnBrk="1" hangingPunct="1">
                <a:defRPr/>
              </a:pPr>
              <a:t>3</a:t>
            </a:fld>
            <a:endParaRPr lang="de-DE" sz="12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2"/>
          <p:cNvSpPr>
            <a:spLocks noGrp="1"/>
          </p:cNvSpPr>
          <p:nvPr>
            <p:ph idx="1"/>
          </p:nvPr>
        </p:nvSpPr>
        <p:spPr>
          <a:xfrm>
            <a:off x="360363" y="1196975"/>
            <a:ext cx="8545512" cy="4679950"/>
          </a:xfrm>
        </p:spPr>
        <p:txBody>
          <a:bodyPr/>
          <a:lstStyle/>
          <a:p>
            <a:pPr marL="636588" lvl="2" indent="-457200" eaLnBrk="1" hangingPunct="1">
              <a:buFontTx/>
              <a:buAutoNum type="arabicPeriod"/>
            </a:pPr>
            <a:endParaRPr lang="en-GB" sz="2400" dirty="0" smtClean="0">
              <a:ea typeface="ＭＳ Ｐゴシック" pitchFamily="34" charset="-128"/>
              <a:cs typeface="Arial" pitchFamily="34" charset="0"/>
            </a:endParaRPr>
          </a:p>
          <a:p>
            <a:pPr marL="636588" lvl="2" indent="-457200" eaLnBrk="1" hangingPunct="1">
              <a:buFontTx/>
              <a:buAutoNum type="arabicPeriod"/>
            </a:pPr>
            <a:r>
              <a:rPr lang="en-GB" sz="2400" dirty="0" smtClean="0">
                <a:ea typeface="ＭＳ Ｐゴシック" pitchFamily="34" charset="-128"/>
                <a:cs typeface="Arial" pitchFamily="34" charset="0"/>
              </a:rPr>
              <a:t>High public debt</a:t>
            </a:r>
          </a:p>
          <a:p>
            <a:pPr marL="636588" lvl="2" indent="-457200" eaLnBrk="1" hangingPunct="1">
              <a:buFontTx/>
              <a:buAutoNum type="arabicPeriod"/>
            </a:pPr>
            <a:endParaRPr lang="en-GB" sz="2400" dirty="0" smtClean="0">
              <a:ea typeface="ＭＳ Ｐゴシック" pitchFamily="34" charset="-128"/>
              <a:cs typeface="Arial" pitchFamily="34" charset="0"/>
            </a:endParaRPr>
          </a:p>
          <a:p>
            <a:pPr marL="636588" lvl="2" indent="-457200" eaLnBrk="1" hangingPunct="1">
              <a:buFontTx/>
              <a:buAutoNum type="arabicPeriod"/>
            </a:pPr>
            <a:r>
              <a:rPr lang="en-GB" sz="2400" dirty="0" smtClean="0">
                <a:ea typeface="ＭＳ Ｐゴシック" pitchFamily="34" charset="-128"/>
                <a:cs typeface="Arial" pitchFamily="34" charset="0"/>
              </a:rPr>
              <a:t>High private debt</a:t>
            </a:r>
          </a:p>
          <a:p>
            <a:pPr marL="636588" lvl="2" indent="-457200" eaLnBrk="1" hangingPunct="1">
              <a:buFontTx/>
              <a:buAutoNum type="arabicPeriod"/>
            </a:pPr>
            <a:endParaRPr lang="en-GB" sz="2400" dirty="0" smtClean="0">
              <a:ea typeface="ＭＳ Ｐゴシック" pitchFamily="34" charset="-128"/>
              <a:cs typeface="Arial" pitchFamily="34" charset="0"/>
            </a:endParaRPr>
          </a:p>
          <a:p>
            <a:pPr marL="636588" lvl="2" indent="-457200" eaLnBrk="1" hangingPunct="1">
              <a:buFontTx/>
              <a:buAutoNum type="arabicPeriod"/>
            </a:pPr>
            <a:r>
              <a:rPr lang="en-GB" sz="2400" dirty="0" smtClean="0">
                <a:ea typeface="ＭＳ Ｐゴシック" pitchFamily="34" charset="-128"/>
                <a:cs typeface="Arial" pitchFamily="34" charset="0"/>
              </a:rPr>
              <a:t>Loss of competitiveness</a:t>
            </a:r>
          </a:p>
          <a:p>
            <a:pPr marL="636588" lvl="2" indent="-457200" eaLnBrk="1" hangingPunct="1">
              <a:buFontTx/>
              <a:buAutoNum type="arabicPeriod"/>
            </a:pPr>
            <a:endParaRPr lang="en-GB" sz="2400" dirty="0" smtClean="0">
              <a:ea typeface="ＭＳ Ｐゴシック" pitchFamily="34" charset="-128"/>
              <a:cs typeface="Arial" pitchFamily="34" charset="0"/>
            </a:endParaRPr>
          </a:p>
          <a:p>
            <a:pPr marL="636588" lvl="2" indent="-457200" eaLnBrk="1" hangingPunct="1">
              <a:lnSpc>
                <a:spcPct val="150000"/>
              </a:lnSpc>
              <a:buFontTx/>
              <a:buNone/>
            </a:pPr>
            <a:endParaRPr lang="en-GB" sz="2400" dirty="0" smtClean="0">
              <a:ea typeface="ＭＳ Ｐゴシック" pitchFamily="34" charset="-128"/>
              <a:cs typeface="Arial" pitchFamily="34" charset="0"/>
            </a:endParaRPr>
          </a:p>
          <a:p>
            <a:pPr marL="636588" lvl="2" indent="-457200" eaLnBrk="1" hangingPunct="1">
              <a:lnSpc>
                <a:spcPct val="150000"/>
              </a:lnSpc>
              <a:buFontTx/>
              <a:buNone/>
            </a:pPr>
            <a:endParaRPr lang="en-GB" sz="2400" dirty="0" smtClean="0">
              <a:ea typeface="ＭＳ Ｐゴシック" pitchFamily="34" charset="-128"/>
              <a:cs typeface="Arial" pitchFamily="34" charset="0"/>
            </a:endParaRPr>
          </a:p>
        </p:txBody>
      </p:sp>
      <p:sp>
        <p:nvSpPr>
          <p:cNvPr id="8195" name="Rechteck 1"/>
          <p:cNvSpPr>
            <a:spLocks noChangeArrowheads="1"/>
          </p:cNvSpPr>
          <p:nvPr/>
        </p:nvSpPr>
        <p:spPr bwMode="auto">
          <a:xfrm>
            <a:off x="395288" y="404813"/>
            <a:ext cx="835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4400" lvl="1" indent="-457200" algn="ctr">
              <a:lnSpc>
                <a:spcPct val="200000"/>
              </a:lnSpc>
              <a:buFontTx/>
              <a:buAutoNum type="alphaUcPeriod"/>
            </a:pPr>
            <a:r>
              <a:rPr lang="en-GB" sz="2400" b="1" dirty="0"/>
              <a:t>Causes for the e</a:t>
            </a:r>
            <a:r>
              <a:rPr lang="en-GB" sz="2400" b="1" dirty="0" smtClean="0"/>
              <a:t>urozone </a:t>
            </a:r>
            <a:r>
              <a:rPr lang="en-GB" sz="2400" b="1" dirty="0"/>
              <a:t>crisis</a:t>
            </a:r>
          </a:p>
        </p:txBody>
      </p:sp>
      <p:sp>
        <p:nvSpPr>
          <p:cNvPr id="5"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F2F5FA9C-386F-47BF-98BC-8B896C4324EE}" type="slidenum">
              <a:rPr lang="de-DE" sz="1200" smtClean="0">
                <a:solidFill>
                  <a:schemeClr val="tx1">
                    <a:lumMod val="85000"/>
                    <a:lumOff val="15000"/>
                  </a:schemeClr>
                </a:solidFill>
              </a:rPr>
              <a:pPr algn="ctr" eaLnBrk="1" hangingPunct="1">
                <a:defRPr/>
              </a:pPr>
              <a:t>4</a:t>
            </a:fld>
            <a:endParaRPr lang="de-DE" sz="12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79388" y="620713"/>
            <a:ext cx="8856662" cy="647700"/>
          </a:xfrm>
        </p:spPr>
        <p:txBody>
          <a:bodyPr/>
          <a:lstStyle/>
          <a:p>
            <a:pPr eaLnBrk="1" hangingPunct="1">
              <a:lnSpc>
                <a:spcPct val="100000"/>
              </a:lnSpc>
            </a:pPr>
            <a:r>
              <a:rPr lang="en-GB" sz="2000" b="1" dirty="0" smtClean="0"/>
              <a:t>1. High </a:t>
            </a:r>
            <a:r>
              <a:rPr lang="en-GB" sz="2000" b="1" u="sng" dirty="0" smtClean="0"/>
              <a:t>public</a:t>
            </a:r>
            <a:r>
              <a:rPr lang="en-GB" sz="2000" b="1" dirty="0" smtClean="0"/>
              <a:t> debt: Lax fiscal policy</a:t>
            </a:r>
          </a:p>
        </p:txBody>
      </p:sp>
      <p:sp>
        <p:nvSpPr>
          <p:cNvPr id="9219" name="Inhaltsplatzhalter 10"/>
          <p:cNvSpPr>
            <a:spLocks noGrp="1"/>
          </p:cNvSpPr>
          <p:nvPr>
            <p:ph idx="1"/>
          </p:nvPr>
        </p:nvSpPr>
        <p:spPr>
          <a:xfrm>
            <a:off x="4932363" y="1484313"/>
            <a:ext cx="3671887" cy="4608512"/>
          </a:xfrm>
        </p:spPr>
        <p:txBody>
          <a:bodyPr lIns="0" tIns="0" rIns="0" bIns="0"/>
          <a:lstStyle/>
          <a:p>
            <a:pPr marL="179388" indent="-179388" eaLnBrk="1" hangingPunct="1">
              <a:spcAft>
                <a:spcPts val="600"/>
              </a:spcAft>
              <a:buSzPct val="80000"/>
            </a:pPr>
            <a:r>
              <a:rPr lang="en-GB" sz="1600" dirty="0" smtClean="0">
                <a:cs typeface="Arial" pitchFamily="34" charset="0"/>
              </a:rPr>
              <a:t>As interest rates went down significantly prior to the start of the </a:t>
            </a:r>
            <a:r>
              <a:rPr lang="en-GB" sz="1600" dirty="0">
                <a:cs typeface="Arial" pitchFamily="34" charset="0"/>
              </a:rPr>
              <a:t>e</a:t>
            </a:r>
            <a:r>
              <a:rPr lang="en-GB" sz="1600" dirty="0" smtClean="0">
                <a:cs typeface="Arial" pitchFamily="34" charset="0"/>
              </a:rPr>
              <a:t>urozone, some governments took advantage of the lower interest rate burden to increase spending and public debt</a:t>
            </a:r>
          </a:p>
          <a:p>
            <a:pPr marL="179388" indent="-179388" eaLnBrk="1" hangingPunct="1">
              <a:spcAft>
                <a:spcPts val="600"/>
              </a:spcAft>
              <a:buSzPct val="80000"/>
            </a:pPr>
            <a:r>
              <a:rPr lang="en-GB" sz="1600" dirty="0" smtClean="0">
                <a:cs typeface="Arial" pitchFamily="34" charset="0"/>
              </a:rPr>
              <a:t>Actually, no risk was assigned to bonds from Greece, Portugal and Italy in the period of 2001 to 2007, even though the  fiscal problems were well known</a:t>
            </a:r>
          </a:p>
          <a:p>
            <a:pPr marL="179388" indent="-179388" eaLnBrk="1" hangingPunct="1">
              <a:spcAft>
                <a:spcPts val="600"/>
              </a:spcAft>
              <a:buSzPct val="80000"/>
            </a:pPr>
            <a:r>
              <a:rPr lang="en-GB" sz="1600" dirty="0" smtClean="0">
                <a:cs typeface="Arial" pitchFamily="34" charset="0"/>
              </a:rPr>
              <a:t>Thus, bond markets failed to act as vigilantes in 2001 to 2007</a:t>
            </a:r>
          </a:p>
          <a:p>
            <a:pPr marL="179388" indent="-179388" eaLnBrk="1" hangingPunct="1">
              <a:spcAft>
                <a:spcPts val="600"/>
              </a:spcAft>
              <a:buSzPct val="80000"/>
            </a:pPr>
            <a:r>
              <a:rPr lang="en-GB" sz="1600" dirty="0" smtClean="0">
                <a:cs typeface="Arial" pitchFamily="34" charset="0"/>
              </a:rPr>
              <a:t>Since 2008/2009 investors differentiate once again, as they did in the 90ies</a:t>
            </a:r>
          </a:p>
        </p:txBody>
      </p:sp>
      <p:sp>
        <p:nvSpPr>
          <p:cNvPr id="9221" name="Textfeld 9"/>
          <p:cNvSpPr txBox="1">
            <a:spLocks noChangeArrowheads="1"/>
          </p:cNvSpPr>
          <p:nvPr/>
        </p:nvSpPr>
        <p:spPr bwMode="auto">
          <a:xfrm>
            <a:off x="419100" y="1484313"/>
            <a:ext cx="4368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9388" indent="-179388"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ctr" eaLnBrk="1" hangingPunct="1">
              <a:spcAft>
                <a:spcPts val="600"/>
              </a:spcAft>
              <a:buClr>
                <a:schemeClr val="tx1"/>
              </a:buClr>
              <a:buSzPct val="80000"/>
            </a:pPr>
            <a:r>
              <a:rPr lang="en-GB" sz="1200" b="1"/>
              <a:t>10 year gov bond yields</a:t>
            </a:r>
          </a:p>
        </p:txBody>
      </p:sp>
      <p:sp>
        <p:nvSpPr>
          <p:cNvPr id="12" name="Textplatzhalter 11"/>
          <p:cNvSpPr txBox="1">
            <a:spLocks/>
          </p:cNvSpPr>
          <p:nvPr/>
        </p:nvSpPr>
        <p:spPr>
          <a:xfrm>
            <a:off x="276225" y="5732463"/>
            <a:ext cx="5537200" cy="422275"/>
          </a:xfrm>
          <a:prstGeom prst="rect">
            <a:avLst/>
          </a:prstGeom>
        </p:spPr>
        <p:txBody>
          <a:bodyPr/>
          <a:lstStyle/>
          <a:p>
            <a:pPr fontAlgn="auto">
              <a:spcBef>
                <a:spcPts val="0"/>
              </a:spcBef>
              <a:spcAft>
                <a:spcPts val="1200"/>
              </a:spcAft>
              <a:buFont typeface="Arial" pitchFamily="34" charset="0"/>
              <a:buNone/>
              <a:defRPr/>
            </a:pPr>
            <a:r>
              <a:rPr lang="de-DE" sz="1100" dirty="0">
                <a:latin typeface="+mj-lt"/>
                <a:ea typeface="+mn-ea"/>
              </a:rPr>
              <a:t>Source: </a:t>
            </a:r>
            <a:r>
              <a:rPr lang="en-GB" sz="1100" dirty="0" smtClean="0">
                <a:latin typeface="+mj-lt"/>
                <a:ea typeface="+mn-ea"/>
              </a:rPr>
              <a:t>Eurostat</a:t>
            </a:r>
            <a:endParaRPr lang="en-US" sz="1100" dirty="0">
              <a:latin typeface="+mj-lt"/>
              <a:ea typeface="+mn-ea"/>
            </a:endParaRPr>
          </a:p>
        </p:txBody>
      </p:sp>
      <p:sp>
        <p:nvSpPr>
          <p:cNvPr id="8"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326763F1-19EA-49E1-9EE4-386184E5DE69}" type="slidenum">
              <a:rPr lang="de-DE" sz="1200" smtClean="0">
                <a:solidFill>
                  <a:schemeClr val="tx1">
                    <a:lumMod val="85000"/>
                    <a:lumOff val="15000"/>
                  </a:schemeClr>
                </a:solidFill>
              </a:rPr>
              <a:pPr algn="ctr" eaLnBrk="1" hangingPunct="1">
                <a:defRPr/>
              </a:pPr>
              <a:t>5</a:t>
            </a:fld>
            <a:endParaRPr lang="de-DE" sz="1200" dirty="0" smtClean="0">
              <a:solidFill>
                <a:schemeClr val="tx1">
                  <a:lumMod val="85000"/>
                  <a:lumOff val="15000"/>
                </a:schemeClr>
              </a:solidFill>
            </a:endParaRPr>
          </a:p>
        </p:txBody>
      </p:sp>
      <p:graphicFrame>
        <p:nvGraphicFramePr>
          <p:cNvPr id="10" name="Diagramm 9"/>
          <p:cNvGraphicFramePr>
            <a:graphicFrameLocks/>
          </p:cNvGraphicFramePr>
          <p:nvPr>
            <p:extLst>
              <p:ext uri="{D42A27DB-BD31-4B8C-83A1-F6EECF244321}">
                <p14:modId xmlns:p14="http://schemas.microsoft.com/office/powerpoint/2010/main" val="1695201514"/>
              </p:ext>
            </p:extLst>
          </p:nvPr>
        </p:nvGraphicFramePr>
        <p:xfrm>
          <a:off x="419100" y="1844356"/>
          <a:ext cx="4608760" cy="38620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txBox="1">
            <a:spLocks noGrp="1"/>
          </p:cNvSpPr>
          <p:nvPr>
            <p:ph idx="1"/>
          </p:nvPr>
        </p:nvSpPr>
        <p:spPr>
          <a:xfrm>
            <a:off x="4643438" y="1196752"/>
            <a:ext cx="3960812" cy="4896073"/>
          </a:xfrm>
        </p:spPr>
        <p:txBody>
          <a:bodyPr lIns="0" tIns="0" rIns="0" bIns="0" rtlCol="0">
            <a:noAutofit/>
          </a:bodyPr>
          <a:lstStyle/>
          <a:p>
            <a:pPr marL="180000" indent="-180000" eaLnBrk="1" hangingPunct="1">
              <a:spcAft>
                <a:spcPts val="600"/>
              </a:spcAft>
              <a:buSzPct val="80000"/>
              <a:buFont typeface="Arial" charset="0"/>
              <a:buChar char="•"/>
              <a:defRPr/>
            </a:pPr>
            <a:r>
              <a:rPr lang="en-GB" sz="1600" dirty="0" smtClean="0">
                <a:cs typeface="Arial"/>
              </a:rPr>
              <a:t>Private debt rose sharply, especially in </a:t>
            </a:r>
            <a:r>
              <a:rPr lang="en-GB" sz="1600" dirty="0" smtClean="0">
                <a:cs typeface="Arial"/>
              </a:rPr>
              <a:t>Ireland, Cyprus </a:t>
            </a:r>
            <a:r>
              <a:rPr lang="en-GB" sz="1600" dirty="0" smtClean="0">
                <a:cs typeface="Arial"/>
              </a:rPr>
              <a:t>and Portugal</a:t>
            </a:r>
          </a:p>
          <a:p>
            <a:pPr marL="180000" indent="-180000" eaLnBrk="1" hangingPunct="1">
              <a:spcAft>
                <a:spcPts val="600"/>
              </a:spcAft>
              <a:buSzPct val="80000"/>
              <a:buFont typeface="Arial" charset="0"/>
              <a:buChar char="•"/>
              <a:defRPr/>
            </a:pPr>
            <a:r>
              <a:rPr lang="en-GB" sz="1600" dirty="0" smtClean="0">
                <a:cs typeface="Arial"/>
              </a:rPr>
              <a:t>However, regulators and markets were not worried about events</a:t>
            </a:r>
          </a:p>
          <a:p>
            <a:pPr marL="180000" indent="-180000" eaLnBrk="1" hangingPunct="1">
              <a:spcAft>
                <a:spcPts val="600"/>
              </a:spcAft>
              <a:buSzPct val="80000"/>
              <a:buFont typeface="Arial" charset="0"/>
              <a:buChar char="•"/>
              <a:defRPr/>
            </a:pPr>
            <a:r>
              <a:rPr lang="en-GB" sz="1600" dirty="0" smtClean="0">
                <a:cs typeface="Arial"/>
              </a:rPr>
              <a:t>Banks and markets: No risk differentiation and thus very low interest rates</a:t>
            </a:r>
          </a:p>
          <a:p>
            <a:pPr marL="0" indent="0" eaLnBrk="1" hangingPunct="1">
              <a:spcAft>
                <a:spcPts val="600"/>
              </a:spcAft>
              <a:buClr>
                <a:schemeClr val="tx1"/>
              </a:buClr>
              <a:buSzPct val="80000"/>
              <a:buFont typeface="Wingdings" pitchFamily="2" charset="2"/>
              <a:buNone/>
              <a:defRPr/>
            </a:pPr>
            <a:r>
              <a:rPr lang="en-GB" sz="1600" u="sng" dirty="0" smtClean="0">
                <a:cs typeface="Arial"/>
              </a:rPr>
              <a:t>Relationship public-private debt</a:t>
            </a:r>
          </a:p>
          <a:p>
            <a:pPr marL="180000" indent="-180000" eaLnBrk="1" hangingPunct="1">
              <a:spcAft>
                <a:spcPts val="600"/>
              </a:spcAft>
              <a:buSzPct val="80000"/>
              <a:buFont typeface="Arial" charset="0"/>
              <a:buChar char="•"/>
              <a:defRPr/>
            </a:pPr>
            <a:r>
              <a:rPr lang="en-GB" sz="1600" dirty="0">
                <a:cs typeface="Arial"/>
              </a:rPr>
              <a:t>Greece and Ireland are two extreme cases: </a:t>
            </a:r>
          </a:p>
          <a:p>
            <a:pPr marL="637200" lvl="1" indent="-180000" eaLnBrk="1" hangingPunct="1">
              <a:spcAft>
                <a:spcPts val="600"/>
              </a:spcAft>
              <a:buSzPct val="80000"/>
              <a:buFont typeface="Wingdings" pitchFamily="2" charset="2"/>
              <a:buChar char="§"/>
              <a:defRPr/>
            </a:pPr>
            <a:r>
              <a:rPr lang="en-GB" sz="1600" dirty="0" smtClean="0"/>
              <a:t>While Ireland had a very high private debt ratio, it‘s public debt was one of the lowest </a:t>
            </a:r>
          </a:p>
          <a:p>
            <a:pPr marL="637200" lvl="1" indent="-180000" eaLnBrk="1" hangingPunct="1">
              <a:spcAft>
                <a:spcPts val="600"/>
              </a:spcAft>
              <a:buSzPct val="80000"/>
              <a:buFont typeface="Wingdings" pitchFamily="2" charset="2"/>
              <a:buChar char="§"/>
              <a:defRPr/>
            </a:pPr>
            <a:r>
              <a:rPr lang="en-GB" sz="1600" dirty="0" smtClean="0"/>
              <a:t>In Greece the reverse issue is true: The private debt ratio rather low, while the public debt ratio is the highest in the list here</a:t>
            </a:r>
          </a:p>
          <a:p>
            <a:pPr marL="457200" lvl="1" indent="0" eaLnBrk="1" hangingPunct="1">
              <a:spcAft>
                <a:spcPts val="600"/>
              </a:spcAft>
              <a:buClr>
                <a:schemeClr val="tx1"/>
              </a:buClr>
              <a:buSzPct val="80000"/>
              <a:buNone/>
              <a:defRPr/>
            </a:pPr>
            <a:endParaRPr lang="en-GB" sz="1200" dirty="0" smtClean="0"/>
          </a:p>
          <a:p>
            <a:pPr marL="180000" indent="-180000" eaLnBrk="1" hangingPunct="1">
              <a:spcAft>
                <a:spcPts val="600"/>
              </a:spcAft>
              <a:buClr>
                <a:schemeClr val="tx1"/>
              </a:buClr>
              <a:buSzPct val="80000"/>
              <a:buFont typeface="Arial" charset="0"/>
              <a:buChar char="•"/>
              <a:defRPr/>
            </a:pPr>
            <a:endParaRPr lang="en-GB" sz="1200" dirty="0" smtClean="0"/>
          </a:p>
        </p:txBody>
      </p:sp>
      <p:sp>
        <p:nvSpPr>
          <p:cNvPr id="10244" name="Textfeld 5"/>
          <p:cNvSpPr txBox="1">
            <a:spLocks noChangeArrowheads="1"/>
          </p:cNvSpPr>
          <p:nvPr/>
        </p:nvSpPr>
        <p:spPr bwMode="auto">
          <a:xfrm>
            <a:off x="468313" y="1336675"/>
            <a:ext cx="40052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ctr" eaLnBrk="1" hangingPunct="1">
              <a:spcAft>
                <a:spcPts val="600"/>
              </a:spcAft>
              <a:buClr>
                <a:schemeClr val="tx1"/>
              </a:buClr>
              <a:buSzPct val="80000"/>
            </a:pPr>
            <a:r>
              <a:rPr lang="en-GB" sz="1200" b="1"/>
              <a:t>Private debt as % of GDP (as of end 2010)</a:t>
            </a:r>
          </a:p>
        </p:txBody>
      </p:sp>
      <p:sp>
        <p:nvSpPr>
          <p:cNvPr id="10245" name="Text Box 3"/>
          <p:cNvSpPr txBox="1">
            <a:spLocks noChangeArrowheads="1"/>
          </p:cNvSpPr>
          <p:nvPr/>
        </p:nvSpPr>
        <p:spPr bwMode="auto">
          <a:xfrm>
            <a:off x="350838" y="5805488"/>
            <a:ext cx="4524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eaLnBrk="1" hangingPunct="1"/>
            <a:r>
              <a:rPr lang="en-GB" sz="1100" smtClean="0"/>
              <a:t>Source: </a:t>
            </a:r>
            <a:r>
              <a:rPr lang="en-GB" sz="1100" smtClean="0"/>
              <a:t>Eurostat</a:t>
            </a:r>
            <a:endParaRPr lang="en-GB" sz="1100"/>
          </a:p>
        </p:txBody>
      </p:sp>
      <p:sp>
        <p:nvSpPr>
          <p:cNvPr id="3" name="Rechteck 2"/>
          <p:cNvSpPr/>
          <p:nvPr/>
        </p:nvSpPr>
        <p:spPr>
          <a:xfrm>
            <a:off x="827088" y="620713"/>
            <a:ext cx="756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r>
              <a:rPr lang="en-GB" sz="2000" b="1" dirty="0" smtClean="0">
                <a:latin typeface="+mj-lt"/>
                <a:ea typeface="+mj-ea"/>
                <a:cs typeface="+mj-cs"/>
              </a:rPr>
              <a:t>2. High </a:t>
            </a:r>
            <a:r>
              <a:rPr lang="en-GB" sz="2000" b="1" u="sng" dirty="0">
                <a:latin typeface="+mj-lt"/>
                <a:ea typeface="+mj-ea"/>
                <a:cs typeface="+mj-cs"/>
              </a:rPr>
              <a:t>private</a:t>
            </a:r>
            <a:r>
              <a:rPr lang="en-GB" sz="2000" b="1" dirty="0">
                <a:latin typeface="+mj-lt"/>
                <a:ea typeface="+mj-ea"/>
                <a:cs typeface="+mj-cs"/>
              </a:rPr>
              <a:t> debt: Sharp increase</a:t>
            </a:r>
            <a:endParaRPr lang="de-DE" sz="2000" b="1" dirty="0">
              <a:latin typeface="+mj-lt"/>
              <a:ea typeface="+mj-ea"/>
              <a:cs typeface="+mj-cs"/>
            </a:endParaRPr>
          </a:p>
        </p:txBody>
      </p:sp>
      <p:sp>
        <p:nvSpPr>
          <p:cNvPr id="10"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8138EA5B-C685-469B-A028-78F5B532AED3}" type="slidenum">
              <a:rPr lang="de-DE" sz="1200" smtClean="0">
                <a:solidFill>
                  <a:schemeClr val="tx1">
                    <a:lumMod val="85000"/>
                    <a:lumOff val="15000"/>
                  </a:schemeClr>
                </a:solidFill>
              </a:rPr>
              <a:pPr algn="ctr" eaLnBrk="1" hangingPunct="1">
                <a:defRPr/>
              </a:pPr>
              <a:t>6</a:t>
            </a:fld>
            <a:endParaRPr lang="de-DE" sz="1200" dirty="0" smtClean="0">
              <a:solidFill>
                <a:schemeClr val="tx1">
                  <a:lumMod val="85000"/>
                  <a:lumOff val="15000"/>
                </a:schemeClr>
              </a:solidFill>
            </a:endParaRPr>
          </a:p>
        </p:txBody>
      </p:sp>
      <p:graphicFrame>
        <p:nvGraphicFramePr>
          <p:cNvPr id="9" name="Diagramm 8"/>
          <p:cNvGraphicFramePr>
            <a:graphicFrameLocks/>
          </p:cNvGraphicFramePr>
          <p:nvPr>
            <p:extLst>
              <p:ext uri="{D42A27DB-BD31-4B8C-83A1-F6EECF244321}">
                <p14:modId xmlns:p14="http://schemas.microsoft.com/office/powerpoint/2010/main" val="3831017572"/>
              </p:ext>
            </p:extLst>
          </p:nvPr>
        </p:nvGraphicFramePr>
        <p:xfrm>
          <a:off x="567772" y="1597595"/>
          <a:ext cx="3990975" cy="41433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txBox="1">
            <a:spLocks noGrp="1"/>
          </p:cNvSpPr>
          <p:nvPr>
            <p:ph idx="1"/>
          </p:nvPr>
        </p:nvSpPr>
        <p:spPr>
          <a:xfrm>
            <a:off x="4572000" y="1409700"/>
            <a:ext cx="4032250" cy="4972050"/>
          </a:xfrm>
        </p:spPr>
        <p:txBody>
          <a:bodyPr lIns="0" tIns="0" rIns="0" bIns="0" rtlCol="0">
            <a:noAutofit/>
          </a:bodyPr>
          <a:lstStyle/>
          <a:p>
            <a:pPr marL="180000" indent="-180000" eaLnBrk="1" hangingPunct="1">
              <a:spcAft>
                <a:spcPts val="600"/>
              </a:spcAft>
              <a:buSzPct val="80000"/>
              <a:buFont typeface="Arial" charset="0"/>
              <a:buChar char="•"/>
              <a:defRPr/>
            </a:pPr>
            <a:r>
              <a:rPr lang="en-GB" sz="1600" dirty="0" smtClean="0">
                <a:latin typeface="+mj-lt"/>
                <a:cs typeface="Arial"/>
              </a:rPr>
              <a:t>In Ireland unit labour costs increased most, but came down significantly after the eruption of the crisis</a:t>
            </a:r>
          </a:p>
          <a:p>
            <a:pPr marL="180000" indent="-180000" eaLnBrk="1" hangingPunct="1">
              <a:spcAft>
                <a:spcPts val="600"/>
              </a:spcAft>
              <a:buSzPct val="80000"/>
              <a:buFont typeface="Arial" charset="0"/>
              <a:buChar char="•"/>
              <a:defRPr/>
            </a:pPr>
            <a:r>
              <a:rPr lang="en-GB" sz="1600" dirty="0" smtClean="0">
                <a:latin typeface="+mj-lt"/>
                <a:cs typeface="Arial"/>
              </a:rPr>
              <a:t>In Greece, labour cost evolved with similar dynamism as in Ireland, without having been accompanied by a corresponding positive development of the economy</a:t>
            </a:r>
          </a:p>
          <a:p>
            <a:pPr marL="180000" indent="-180000" eaLnBrk="1" hangingPunct="1">
              <a:spcAft>
                <a:spcPts val="600"/>
              </a:spcAft>
              <a:buSzPct val="80000"/>
              <a:buFont typeface="Arial" charset="0"/>
              <a:buChar char="•"/>
              <a:defRPr/>
            </a:pPr>
            <a:r>
              <a:rPr lang="en-GB" sz="1600" dirty="0" smtClean="0">
                <a:latin typeface="+mj-lt"/>
                <a:cs typeface="Arial"/>
              </a:rPr>
              <a:t>Spain and Italy are faced with similar problems</a:t>
            </a:r>
          </a:p>
          <a:p>
            <a:pPr marL="180000" indent="-180000" eaLnBrk="1" hangingPunct="1">
              <a:spcAft>
                <a:spcPts val="600"/>
              </a:spcAft>
              <a:buSzPct val="80000"/>
              <a:buFont typeface="Arial" charset="0"/>
              <a:buChar char="•"/>
              <a:defRPr/>
            </a:pPr>
            <a:r>
              <a:rPr lang="en-GB" sz="1600" dirty="0" smtClean="0">
                <a:latin typeface="+mj-lt"/>
                <a:cs typeface="Arial"/>
              </a:rPr>
              <a:t>In Germany unit labour costs went down, partly due to the “Agenda 2010”</a:t>
            </a:r>
          </a:p>
          <a:p>
            <a:pPr marL="180000" indent="-180000" eaLnBrk="1" hangingPunct="1">
              <a:spcAft>
                <a:spcPts val="600"/>
              </a:spcAft>
              <a:buSzPct val="80000"/>
              <a:buFont typeface="Arial" charset="0"/>
              <a:buChar char="•"/>
              <a:defRPr/>
            </a:pPr>
            <a:r>
              <a:rPr lang="en-GB" sz="1600" u="sng" dirty="0" smtClean="0">
                <a:latin typeface="+mj-lt"/>
                <a:cs typeface="Arial"/>
              </a:rPr>
              <a:t>Before EMU</a:t>
            </a:r>
            <a:r>
              <a:rPr lang="en-GB" sz="1600" dirty="0" smtClean="0">
                <a:latin typeface="+mj-lt"/>
                <a:cs typeface="Arial"/>
              </a:rPr>
              <a:t>: Loss in competitiveness in Southern countries regained through devaluation</a:t>
            </a:r>
          </a:p>
          <a:p>
            <a:pPr marL="180000" indent="-180000" eaLnBrk="1" hangingPunct="1">
              <a:spcAft>
                <a:spcPts val="600"/>
              </a:spcAft>
              <a:buSzPct val="80000"/>
              <a:buFont typeface="Arial" charset="0"/>
              <a:buChar char="•"/>
              <a:defRPr/>
            </a:pPr>
            <a:r>
              <a:rPr lang="en-GB" sz="1600" u="sng" dirty="0" smtClean="0">
                <a:latin typeface="+mj-lt"/>
                <a:cs typeface="Arial"/>
              </a:rPr>
              <a:t>Since EMU</a:t>
            </a:r>
            <a:r>
              <a:rPr lang="en-GB" sz="1600" dirty="0" smtClean="0">
                <a:latin typeface="+mj-lt"/>
                <a:cs typeface="Arial"/>
              </a:rPr>
              <a:t>: Exchange rate as an instrument of national policy does not exist anymore; thus, devaluation not possible anymore</a:t>
            </a:r>
          </a:p>
          <a:p>
            <a:pPr marL="637200" lvl="1" indent="-180000" eaLnBrk="1" hangingPunct="1">
              <a:spcAft>
                <a:spcPts val="600"/>
              </a:spcAft>
              <a:buClr>
                <a:schemeClr val="tx1"/>
              </a:buClr>
              <a:buSzPct val="80000"/>
              <a:buFont typeface="Wingdings" pitchFamily="2" charset="2"/>
              <a:buChar char="§"/>
              <a:defRPr/>
            </a:pPr>
            <a:endParaRPr lang="en-GB" sz="1400" dirty="0" smtClean="0">
              <a:latin typeface="+mj-lt"/>
            </a:endParaRPr>
          </a:p>
          <a:p>
            <a:pPr marL="180000" indent="-180000" eaLnBrk="1" hangingPunct="1">
              <a:spcAft>
                <a:spcPts val="600"/>
              </a:spcAft>
              <a:buClr>
                <a:schemeClr val="tx1"/>
              </a:buClr>
              <a:buSzPct val="80000"/>
              <a:buFont typeface="Arial" charset="0"/>
              <a:buChar char="•"/>
              <a:defRPr/>
            </a:pPr>
            <a:endParaRPr lang="en-GB" sz="1400" dirty="0" smtClean="0">
              <a:latin typeface="+mj-lt"/>
            </a:endParaRPr>
          </a:p>
        </p:txBody>
      </p:sp>
      <p:sp>
        <p:nvSpPr>
          <p:cNvPr id="11267" name="Textfeld 5"/>
          <p:cNvSpPr txBox="1">
            <a:spLocks noChangeArrowheads="1"/>
          </p:cNvSpPr>
          <p:nvPr/>
        </p:nvSpPr>
        <p:spPr bwMode="auto">
          <a:xfrm>
            <a:off x="611188" y="1404938"/>
            <a:ext cx="34559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ctr" eaLnBrk="1" hangingPunct="1">
              <a:spcAft>
                <a:spcPts val="600"/>
              </a:spcAft>
              <a:buClr>
                <a:schemeClr val="tx1"/>
              </a:buClr>
              <a:buSzPct val="80000"/>
            </a:pPr>
            <a:r>
              <a:rPr lang="en-GB" sz="1200" b="1"/>
              <a:t>Unit labor cost index (2000 = 100)</a:t>
            </a:r>
          </a:p>
        </p:txBody>
      </p:sp>
      <p:sp>
        <p:nvSpPr>
          <p:cNvPr id="11269" name="Textplatzhalter 2"/>
          <p:cNvSpPr txBox="1">
            <a:spLocks/>
          </p:cNvSpPr>
          <p:nvPr/>
        </p:nvSpPr>
        <p:spPr bwMode="auto">
          <a:xfrm>
            <a:off x="360363" y="5734050"/>
            <a:ext cx="68087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eaLnBrk="1" hangingPunct="1">
              <a:spcAft>
                <a:spcPts val="1200"/>
              </a:spcAft>
              <a:buFont typeface="Arial" pitchFamily="34" charset="0"/>
              <a:buNone/>
            </a:pPr>
            <a:r>
              <a:rPr lang="de-DE" sz="1100" dirty="0">
                <a:cs typeface="Arial" pitchFamily="34" charset="0"/>
              </a:rPr>
              <a:t>Source: </a:t>
            </a:r>
            <a:r>
              <a:rPr lang="de-DE" sz="1100" dirty="0" smtClean="0">
                <a:cs typeface="Arial" pitchFamily="34" charset="0"/>
              </a:rPr>
              <a:t>ECB, </a:t>
            </a:r>
            <a:r>
              <a:rPr lang="de-DE" sz="1100" dirty="0" err="1" smtClean="0">
                <a:cs typeface="Arial" pitchFamily="34" charset="0"/>
              </a:rPr>
              <a:t>Eurostat</a:t>
            </a:r>
            <a:endParaRPr lang="de-DE" sz="1100" dirty="0">
              <a:cs typeface="Arial" pitchFamily="34" charset="0"/>
            </a:endParaRPr>
          </a:p>
        </p:txBody>
      </p:sp>
      <p:sp>
        <p:nvSpPr>
          <p:cNvPr id="11270" name="Rechteck 2"/>
          <p:cNvSpPr>
            <a:spLocks noChangeArrowheads="1"/>
          </p:cNvSpPr>
          <p:nvPr/>
        </p:nvSpPr>
        <p:spPr bwMode="auto">
          <a:xfrm>
            <a:off x="107950" y="628650"/>
            <a:ext cx="8863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000" b="1" dirty="0" smtClean="0"/>
              <a:t>3. Loss </a:t>
            </a:r>
            <a:r>
              <a:rPr lang="en-GB" sz="2000" b="1" dirty="0"/>
              <a:t>of competitiveness due to </a:t>
            </a:r>
            <a:r>
              <a:rPr lang="en-GB" sz="2000" b="1" dirty="0" smtClean="0"/>
              <a:t>increase </a:t>
            </a:r>
            <a:r>
              <a:rPr lang="en-GB" sz="2000" b="1" dirty="0"/>
              <a:t>of unit labour costs</a:t>
            </a:r>
            <a:endParaRPr lang="de-DE" sz="2000" b="1" dirty="0"/>
          </a:p>
        </p:txBody>
      </p:sp>
      <p:sp>
        <p:nvSpPr>
          <p:cNvPr id="10"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9605E006-F45B-4470-9A4A-D99A470363AA}" type="slidenum">
              <a:rPr lang="de-DE" sz="1200" smtClean="0">
                <a:solidFill>
                  <a:schemeClr val="tx1">
                    <a:lumMod val="85000"/>
                    <a:lumOff val="15000"/>
                  </a:schemeClr>
                </a:solidFill>
              </a:rPr>
              <a:pPr algn="ctr" eaLnBrk="1" hangingPunct="1">
                <a:defRPr/>
              </a:pPr>
              <a:t>7</a:t>
            </a:fld>
            <a:endParaRPr lang="de-DE" sz="1200" dirty="0" smtClean="0">
              <a:solidFill>
                <a:schemeClr val="tx1">
                  <a:lumMod val="85000"/>
                  <a:lumOff val="15000"/>
                </a:schemeClr>
              </a:solidFill>
            </a:endParaRPr>
          </a:p>
        </p:txBody>
      </p:sp>
      <p:graphicFrame>
        <p:nvGraphicFramePr>
          <p:cNvPr id="11" name="Diagramm 10"/>
          <p:cNvGraphicFramePr>
            <a:graphicFrameLocks/>
          </p:cNvGraphicFramePr>
          <p:nvPr>
            <p:extLst>
              <p:ext uri="{D42A27DB-BD31-4B8C-83A1-F6EECF244321}">
                <p14:modId xmlns:p14="http://schemas.microsoft.com/office/powerpoint/2010/main" val="2469329861"/>
              </p:ext>
            </p:extLst>
          </p:nvPr>
        </p:nvGraphicFramePr>
        <p:xfrm>
          <a:off x="360363" y="1844824"/>
          <a:ext cx="4033018" cy="38892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60363" y="1341438"/>
            <a:ext cx="8610600" cy="3527722"/>
          </a:xfrm>
        </p:spPr>
        <p:txBody>
          <a:bodyPr/>
          <a:lstStyle/>
          <a:p>
            <a:pPr marL="637200" lvl="2" indent="-457200" eaLnBrk="1" hangingPunct="1">
              <a:buFontTx/>
              <a:buAutoNum type="arabicPeriod"/>
              <a:defRPr/>
            </a:pPr>
            <a:endParaRPr lang="en-GB" sz="2100" dirty="0" smtClean="0">
              <a:cs typeface="Arial" pitchFamily="34" charset="0"/>
            </a:endParaRPr>
          </a:p>
          <a:p>
            <a:pPr marL="637200" lvl="2" indent="-457200" eaLnBrk="1" hangingPunct="1">
              <a:buFontTx/>
              <a:buAutoNum type="arabicPeriod"/>
              <a:defRPr/>
            </a:pPr>
            <a:r>
              <a:rPr lang="en-GB" sz="2100" dirty="0" smtClean="0">
                <a:cs typeface="Arial" pitchFamily="34" charset="0"/>
              </a:rPr>
              <a:t>Adjustment programs using new instruments</a:t>
            </a:r>
          </a:p>
          <a:p>
            <a:pPr marL="637200" lvl="2" indent="-457200" eaLnBrk="1" hangingPunct="1">
              <a:buFontTx/>
              <a:buAutoNum type="arabicPeriod"/>
              <a:defRPr/>
            </a:pPr>
            <a:endParaRPr lang="en-GB" sz="2100" dirty="0" smtClean="0">
              <a:cs typeface="Arial" pitchFamily="34" charset="0"/>
            </a:endParaRPr>
          </a:p>
          <a:p>
            <a:pPr marL="637200" lvl="2" indent="-457200" eaLnBrk="1" hangingPunct="1">
              <a:buFontTx/>
              <a:buAutoNum type="arabicPeriod"/>
              <a:defRPr/>
            </a:pPr>
            <a:r>
              <a:rPr lang="en-GB" sz="2100" dirty="0" smtClean="0">
                <a:cs typeface="Arial" pitchFamily="34" charset="0"/>
              </a:rPr>
              <a:t>The role of the European Central Bank</a:t>
            </a:r>
          </a:p>
          <a:p>
            <a:pPr marL="637200" lvl="2" indent="-457200" eaLnBrk="1" hangingPunct="1">
              <a:buFontTx/>
              <a:buAutoNum type="arabicPeriod"/>
              <a:defRPr/>
            </a:pPr>
            <a:endParaRPr lang="en-GB" sz="2100" dirty="0" smtClean="0">
              <a:cs typeface="Arial" pitchFamily="34" charset="0"/>
            </a:endParaRPr>
          </a:p>
          <a:p>
            <a:pPr marL="637200" lvl="2" indent="-457200" eaLnBrk="1" hangingPunct="1">
              <a:buFontTx/>
              <a:buAutoNum type="arabicPeriod"/>
              <a:defRPr/>
            </a:pPr>
            <a:r>
              <a:rPr lang="en-GB" sz="2100" dirty="0" smtClean="0">
                <a:cs typeface="Arial" pitchFamily="34" charset="0"/>
              </a:rPr>
              <a:t>Decision on a common banking supervision</a:t>
            </a:r>
          </a:p>
          <a:p>
            <a:pPr marL="457200" lvl="2" indent="-457200" eaLnBrk="1" hangingPunct="1">
              <a:lnSpc>
                <a:spcPct val="200000"/>
              </a:lnSpc>
              <a:spcAft>
                <a:spcPts val="0"/>
              </a:spcAft>
              <a:buFontTx/>
              <a:buNone/>
              <a:defRPr/>
            </a:pPr>
            <a:endParaRPr lang="en-GB" sz="2100" dirty="0" smtClean="0">
              <a:cs typeface="Arial" pitchFamily="34" charset="0"/>
            </a:endParaRPr>
          </a:p>
          <a:p>
            <a:pPr lvl="2" indent="0" eaLnBrk="1" hangingPunct="1">
              <a:lnSpc>
                <a:spcPct val="150000"/>
              </a:lnSpc>
              <a:buFontTx/>
              <a:buNone/>
              <a:defRPr/>
            </a:pPr>
            <a:endParaRPr lang="en-GB" sz="2100" dirty="0" smtClean="0">
              <a:cs typeface="Arial" pitchFamily="34" charset="0"/>
            </a:endParaRPr>
          </a:p>
          <a:p>
            <a:pPr lvl="2" indent="0" eaLnBrk="1" hangingPunct="1">
              <a:lnSpc>
                <a:spcPct val="150000"/>
              </a:lnSpc>
              <a:buFontTx/>
              <a:buNone/>
              <a:defRPr/>
            </a:pPr>
            <a:endParaRPr lang="en-GB" sz="2100" dirty="0" smtClean="0">
              <a:cs typeface="Arial" pitchFamily="34" charset="0"/>
            </a:endParaRPr>
          </a:p>
        </p:txBody>
      </p:sp>
      <p:sp>
        <p:nvSpPr>
          <p:cNvPr id="13315" name="Rechteck 1"/>
          <p:cNvSpPr>
            <a:spLocks noChangeArrowheads="1"/>
          </p:cNvSpPr>
          <p:nvPr/>
        </p:nvSpPr>
        <p:spPr bwMode="auto">
          <a:xfrm>
            <a:off x="323850" y="620713"/>
            <a:ext cx="849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GB" sz="2400" b="1" dirty="0"/>
              <a:t>B. Measures </a:t>
            </a:r>
            <a:r>
              <a:rPr lang="en-GB" sz="2400" b="1" dirty="0" smtClean="0"/>
              <a:t>implemented to </a:t>
            </a:r>
            <a:r>
              <a:rPr lang="en-GB" sz="2400" b="1" dirty="0"/>
              <a:t>combat the </a:t>
            </a:r>
            <a:r>
              <a:rPr lang="en-GB" sz="2400" b="1" dirty="0" smtClean="0"/>
              <a:t>eurozone crisis</a:t>
            </a:r>
            <a:endParaRPr lang="en-GB" sz="2400" b="1" dirty="0"/>
          </a:p>
        </p:txBody>
      </p:sp>
      <p:sp>
        <p:nvSpPr>
          <p:cNvPr id="4"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87103FD7-5D82-45DB-9874-3C22D2034C4B}" type="slidenum">
              <a:rPr lang="de-DE" sz="1200" smtClean="0">
                <a:solidFill>
                  <a:schemeClr val="tx1">
                    <a:lumMod val="85000"/>
                    <a:lumOff val="15000"/>
                  </a:schemeClr>
                </a:solidFill>
              </a:rPr>
              <a:pPr algn="ctr" eaLnBrk="1" hangingPunct="1">
                <a:defRPr/>
              </a:pPr>
              <a:t>8</a:t>
            </a:fld>
            <a:endParaRPr lang="de-DE" sz="12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179388" y="620713"/>
            <a:ext cx="8713787" cy="504825"/>
          </a:xfrm>
        </p:spPr>
        <p:txBody>
          <a:bodyPr/>
          <a:lstStyle/>
          <a:p>
            <a:pPr eaLnBrk="1" hangingPunct="1"/>
            <a:r>
              <a:rPr lang="en-GB" sz="2000" b="1" dirty="0" smtClean="0"/>
              <a:t>1. New instruments &amp; institutions had to be created</a:t>
            </a:r>
          </a:p>
        </p:txBody>
      </p:sp>
      <p:sp>
        <p:nvSpPr>
          <p:cNvPr id="7" name="Textfeld 6"/>
          <p:cNvSpPr txBox="1"/>
          <p:nvPr/>
        </p:nvSpPr>
        <p:spPr>
          <a:xfrm>
            <a:off x="323529" y="1052736"/>
            <a:ext cx="8496944" cy="5256584"/>
          </a:xfrm>
          <a:prstGeom prst="rect">
            <a:avLst/>
          </a:prstGeom>
          <a:noFill/>
        </p:spPr>
        <p:txBody>
          <a:bodyPr lIns="0" tIns="0" rIns="0" bIns="0"/>
          <a:lstStyle/>
          <a:p>
            <a:pPr>
              <a:lnSpc>
                <a:spcPct val="200000"/>
              </a:lnSpc>
              <a:buSzPct val="116000"/>
              <a:defRPr/>
            </a:pPr>
            <a:r>
              <a:rPr lang="en-GB" sz="1800" u="sng" dirty="0">
                <a:ea typeface="+mn-ea"/>
                <a:cs typeface="Arial" pitchFamily="34" charset="0"/>
              </a:rPr>
              <a:t>Original architecture of European Monetary Union (EMU</a:t>
            </a:r>
            <a:r>
              <a:rPr lang="en-GB" sz="1800" u="sng" dirty="0" smtClean="0">
                <a:ea typeface="+mn-ea"/>
                <a:cs typeface="Arial" pitchFamily="34" charset="0"/>
              </a:rPr>
              <a:t>)</a:t>
            </a:r>
            <a:endParaRPr lang="en-GB" sz="1800" u="sng" dirty="0">
              <a:ea typeface="+mn-ea"/>
              <a:cs typeface="Arial" pitchFamily="34" charset="0"/>
            </a:endParaRPr>
          </a:p>
          <a:p>
            <a:pPr marL="285750" indent="-285750">
              <a:lnSpc>
                <a:spcPct val="200000"/>
              </a:lnSpc>
              <a:buSzPct val="116000"/>
              <a:buFont typeface="Wingdings" pitchFamily="2" charset="2"/>
              <a:buChar char="§"/>
              <a:defRPr/>
            </a:pPr>
            <a:r>
              <a:rPr lang="en-GB" sz="1800" dirty="0">
                <a:ea typeface="+mn-ea"/>
                <a:cs typeface="Arial" pitchFamily="34" charset="0"/>
              </a:rPr>
              <a:t>No eurozone </a:t>
            </a:r>
            <a:r>
              <a:rPr lang="en-GB" sz="1800" dirty="0" smtClean="0">
                <a:ea typeface="+mn-ea"/>
                <a:cs typeface="Arial" pitchFamily="34" charset="0"/>
              </a:rPr>
              <a:t>instruments foreseen </a:t>
            </a:r>
            <a:r>
              <a:rPr lang="en-GB" sz="1800" dirty="0">
                <a:ea typeface="+mn-ea"/>
                <a:cs typeface="Arial" pitchFamily="34" charset="0"/>
              </a:rPr>
              <a:t>to support distressed countries</a:t>
            </a:r>
          </a:p>
          <a:p>
            <a:pPr marL="285750" indent="-285750">
              <a:lnSpc>
                <a:spcPct val="200000"/>
              </a:lnSpc>
              <a:buSzPct val="116000"/>
              <a:buFont typeface="Wingdings" pitchFamily="2" charset="2"/>
              <a:buChar char="§"/>
              <a:defRPr/>
            </a:pPr>
            <a:r>
              <a:rPr lang="en-GB" sz="1800" dirty="0">
                <a:ea typeface="+mn-ea"/>
                <a:cs typeface="Arial" pitchFamily="34" charset="0"/>
              </a:rPr>
              <a:t>And: No IMF-type institution within the EU or the EMU to rescue countries</a:t>
            </a:r>
          </a:p>
          <a:p>
            <a:pPr>
              <a:lnSpc>
                <a:spcPct val="200000"/>
              </a:lnSpc>
              <a:buSzPct val="116000"/>
              <a:defRPr/>
            </a:pPr>
            <a:r>
              <a:rPr lang="en-GB" sz="1800" dirty="0">
                <a:ea typeface="+mn-ea"/>
                <a:cs typeface="Arial" pitchFamily="34" charset="0"/>
              </a:rPr>
              <a:t>As Greece got in trouble:</a:t>
            </a:r>
          </a:p>
          <a:p>
            <a:pPr marL="285750" indent="-285750">
              <a:lnSpc>
                <a:spcPct val="200000"/>
              </a:lnSpc>
              <a:buSzPct val="116000"/>
              <a:buFont typeface="Wingdings" pitchFamily="2" charset="2"/>
              <a:buChar char="§"/>
              <a:defRPr/>
            </a:pPr>
            <a:r>
              <a:rPr lang="en-GB" sz="1800" dirty="0">
                <a:ea typeface="+mn-ea"/>
                <a:cs typeface="Arial" pitchFamily="34" charset="0"/>
              </a:rPr>
              <a:t>Bilateral loans from Euro members</a:t>
            </a:r>
          </a:p>
          <a:p>
            <a:pPr marL="285750" indent="-285750">
              <a:lnSpc>
                <a:spcPct val="200000"/>
              </a:lnSpc>
              <a:buSzPct val="116000"/>
              <a:buFont typeface="Wingdings" pitchFamily="2" charset="2"/>
              <a:buChar char="§"/>
              <a:defRPr/>
            </a:pPr>
            <a:r>
              <a:rPr lang="en-GB" sz="1800" dirty="0">
                <a:ea typeface="+mn-ea"/>
                <a:cs typeface="Arial" pitchFamily="34" charset="0"/>
              </a:rPr>
              <a:t>Setting up of a troika, consisting of EU Commission, ECB and IMF</a:t>
            </a:r>
          </a:p>
          <a:p>
            <a:pPr>
              <a:lnSpc>
                <a:spcPct val="150000"/>
              </a:lnSpc>
              <a:buSzPct val="116000"/>
              <a:defRPr/>
            </a:pPr>
            <a:r>
              <a:rPr lang="en-GB" sz="1800" u="sng" dirty="0" smtClean="0"/>
              <a:t>Then: Swift creation of new instruments/institutions</a:t>
            </a:r>
            <a:r>
              <a:rPr lang="en-GB" sz="1800" dirty="0" smtClean="0"/>
              <a:t> </a:t>
            </a:r>
          </a:p>
          <a:p>
            <a:pPr>
              <a:lnSpc>
                <a:spcPct val="200000"/>
              </a:lnSpc>
              <a:buSzPct val="116000"/>
              <a:defRPr/>
            </a:pPr>
            <a:r>
              <a:rPr lang="en-GB" sz="1800" dirty="0" smtClean="0"/>
              <a:t>EFSM: </a:t>
            </a:r>
            <a:r>
              <a:rPr lang="en-GB" sz="1800" dirty="0" smtClean="0">
                <a:cs typeface="Arial" pitchFamily="34" charset="0"/>
              </a:rPr>
              <a:t>European </a:t>
            </a:r>
            <a:r>
              <a:rPr lang="en-GB" sz="1800" dirty="0">
                <a:cs typeface="Arial" pitchFamily="34" charset="0"/>
              </a:rPr>
              <a:t>Financial Stabilisation </a:t>
            </a:r>
            <a:r>
              <a:rPr lang="en-GB" sz="1800" dirty="0" smtClean="0">
                <a:cs typeface="Arial" pitchFamily="34" charset="0"/>
              </a:rPr>
              <a:t>Mechanism; </a:t>
            </a:r>
            <a:r>
              <a:rPr lang="en-GB" sz="1800" dirty="0">
                <a:cs typeface="Arial" pitchFamily="34" charset="0"/>
              </a:rPr>
              <a:t>lending capacity: EUR </a:t>
            </a:r>
            <a:r>
              <a:rPr lang="en-GB" sz="1800" dirty="0" smtClean="0">
                <a:cs typeface="Arial" pitchFamily="34" charset="0"/>
              </a:rPr>
              <a:t>60 </a:t>
            </a:r>
            <a:r>
              <a:rPr lang="en-GB" sz="1800" dirty="0">
                <a:cs typeface="Arial" pitchFamily="34" charset="0"/>
              </a:rPr>
              <a:t>bn</a:t>
            </a:r>
          </a:p>
          <a:p>
            <a:pPr>
              <a:lnSpc>
                <a:spcPct val="200000"/>
              </a:lnSpc>
              <a:buSzPct val="116000"/>
              <a:defRPr/>
            </a:pPr>
            <a:r>
              <a:rPr lang="en-GB" sz="1800" dirty="0" smtClean="0"/>
              <a:t>EFSF: </a:t>
            </a:r>
            <a:r>
              <a:rPr lang="en-GB" sz="1800" dirty="0">
                <a:cs typeface="Arial" pitchFamily="34" charset="0"/>
              </a:rPr>
              <a:t>European Financial Stability </a:t>
            </a:r>
            <a:r>
              <a:rPr lang="en-GB" sz="1800" dirty="0" smtClean="0">
                <a:cs typeface="Arial" pitchFamily="34" charset="0"/>
              </a:rPr>
              <a:t>Facility</a:t>
            </a:r>
            <a:r>
              <a:rPr lang="en-GB" sz="1800" dirty="0">
                <a:cs typeface="Arial" pitchFamily="34" charset="0"/>
              </a:rPr>
              <a:t>; lending capacity: EUR </a:t>
            </a:r>
            <a:r>
              <a:rPr lang="en-GB" sz="1800" dirty="0" smtClean="0">
                <a:cs typeface="Arial" pitchFamily="34" charset="0"/>
              </a:rPr>
              <a:t>440 </a:t>
            </a:r>
            <a:r>
              <a:rPr lang="en-GB" sz="1800" dirty="0">
                <a:cs typeface="Arial" pitchFamily="34" charset="0"/>
              </a:rPr>
              <a:t>bn</a:t>
            </a:r>
          </a:p>
          <a:p>
            <a:pPr>
              <a:lnSpc>
                <a:spcPct val="200000"/>
              </a:lnSpc>
              <a:buSzPct val="116000"/>
              <a:defRPr/>
            </a:pPr>
            <a:r>
              <a:rPr lang="en-GB" sz="1800" dirty="0" smtClean="0"/>
              <a:t>ESM: </a:t>
            </a:r>
            <a:r>
              <a:rPr lang="en-GB" sz="1800" dirty="0" smtClean="0">
                <a:cs typeface="Arial" pitchFamily="34" charset="0"/>
              </a:rPr>
              <a:t>European </a:t>
            </a:r>
            <a:r>
              <a:rPr lang="en-GB" sz="1800" dirty="0">
                <a:cs typeface="Arial" pitchFamily="34" charset="0"/>
              </a:rPr>
              <a:t>Stability </a:t>
            </a:r>
            <a:r>
              <a:rPr lang="en-GB" sz="1800" dirty="0" smtClean="0">
                <a:cs typeface="Arial" pitchFamily="34" charset="0"/>
              </a:rPr>
              <a:t>Mechanism; lending capacity: EUR 500 bn</a:t>
            </a:r>
            <a:endParaRPr lang="en-GB" sz="1800" dirty="0">
              <a:cs typeface="Arial" pitchFamily="34" charset="0"/>
            </a:endParaRPr>
          </a:p>
          <a:p>
            <a:pPr>
              <a:lnSpc>
                <a:spcPct val="200000"/>
              </a:lnSpc>
              <a:buSzPct val="116000"/>
              <a:defRPr/>
            </a:pPr>
            <a:endParaRPr lang="en-GB" sz="1800" dirty="0">
              <a:ea typeface="+mn-ea"/>
              <a:cs typeface="Arial" pitchFamily="34" charset="0"/>
            </a:endParaRPr>
          </a:p>
        </p:txBody>
      </p:sp>
      <p:sp>
        <p:nvSpPr>
          <p:cNvPr id="5" name="Foliennummernplatzhalter 3"/>
          <p:cNvSpPr txBox="1">
            <a:spLocks/>
          </p:cNvSpPr>
          <p:nvPr/>
        </p:nvSpPr>
        <p:spPr>
          <a:xfrm>
            <a:off x="7596188" y="6453188"/>
            <a:ext cx="1374775" cy="288925"/>
          </a:xfrm>
          <a:prstGeom prst="rect">
            <a:avLst/>
          </a:prstGeom>
          <a:noFill/>
        </p:spPr>
        <p:txBody>
          <a:bodyPr/>
          <a:lstStyle>
            <a:defPPr>
              <a:defRPr lang="uk-UA"/>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2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2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2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2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200" kern="1200">
                <a:solidFill>
                  <a:schemeClr val="tx1"/>
                </a:solidFill>
                <a:latin typeface="Arial" charset="0"/>
                <a:ea typeface="+mn-ea"/>
                <a:cs typeface="+mn-cs"/>
              </a:defRPr>
            </a:lvl9pPr>
          </a:lstStyle>
          <a:p>
            <a:pPr algn="ctr" eaLnBrk="1" hangingPunct="1">
              <a:defRPr/>
            </a:pPr>
            <a:fld id="{2EDABECC-30E0-4426-B3C4-E9711B99AE6F}" type="slidenum">
              <a:rPr lang="de-DE" sz="1200" smtClean="0">
                <a:solidFill>
                  <a:schemeClr val="tx1">
                    <a:lumMod val="85000"/>
                    <a:lumOff val="15000"/>
                  </a:schemeClr>
                </a:solidFill>
              </a:rPr>
              <a:pPr algn="ctr" eaLnBrk="1" hangingPunct="1">
                <a:defRPr/>
              </a:pPr>
              <a:t>9</a:t>
            </a:fld>
            <a:endParaRPr lang="de-DE" sz="12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_GET Belaru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Design">
      <a:majorFont>
        <a:latin typeface="Arial"/>
        <a:ea typeface="ＭＳ Ｐゴシック"/>
        <a:cs typeface="ＭＳ Ｐゴシック"/>
      </a:majorFont>
      <a:minorFont>
        <a:latin typeface="Arial"/>
        <a:ea typeface="ＭＳ Ｐゴシック"/>
        <a:cs typeface="ＭＳ Ｐゴシック"/>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Design_GET Belarus</Template>
  <TotalTime>0</TotalTime>
  <Words>3462</Words>
  <Application>Microsoft Office PowerPoint</Application>
  <PresentationFormat>Bildschirmpräsentation (4:3)</PresentationFormat>
  <Paragraphs>413</Paragraphs>
  <Slides>29</Slides>
  <Notes>25</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Design_GET Belarus</vt:lpstr>
      <vt:lpstr>PowerPoint-Präsentation</vt:lpstr>
      <vt:lpstr>The eurozone crisis = An ugly combination of public debt, banking and growth crisis</vt:lpstr>
      <vt:lpstr>Contents</vt:lpstr>
      <vt:lpstr>PowerPoint-Präsentation</vt:lpstr>
      <vt:lpstr>1. High public debt: Lax fiscal policy</vt:lpstr>
      <vt:lpstr>PowerPoint-Präsentation</vt:lpstr>
      <vt:lpstr>PowerPoint-Präsentation</vt:lpstr>
      <vt:lpstr>PowerPoint-Präsentation</vt:lpstr>
      <vt:lpstr>1. New instruments &amp; institutions had to be created</vt:lpstr>
      <vt:lpstr>Adjustment programs in some member countries: Austerity &amp; reforms </vt:lpstr>
      <vt:lpstr>2. Monetary Policy: The role of the ECB</vt:lpstr>
      <vt:lpstr>3. Decision on common banking supervision</vt:lpstr>
      <vt:lpstr>C. The case of Cyprus</vt:lpstr>
      <vt:lpstr>PowerPoint-Präsentation</vt:lpstr>
      <vt:lpstr>D. Impact on Moldova</vt:lpstr>
      <vt:lpstr>1. Public Debt Channel</vt:lpstr>
      <vt:lpstr>2. Banking channel</vt:lpstr>
      <vt:lpstr>3. Economic Growth Channel</vt:lpstr>
      <vt:lpstr>Close relationship between EU economic growth &amp; Moldova’s exports</vt:lpstr>
      <vt:lpstr>Remittances play a major role for the economic growth</vt:lpstr>
      <vt:lpstr>FDI inflows from EU declined recently</vt:lpstr>
      <vt:lpstr>Summary impact on Moldova</vt:lpstr>
      <vt:lpstr>PowerPoint-Präsentation</vt:lpstr>
      <vt:lpstr>PowerPoint-Präsentation</vt:lpstr>
      <vt:lpstr>On the eurozone level: Lax implementation of fiscal rules</vt:lpstr>
      <vt:lpstr>Overview of new instruments: EFSM, EFSF and ESM</vt:lpstr>
      <vt:lpstr>Impact on foreign grants</vt:lpstr>
      <vt:lpstr>High export exposure to EU</vt:lpstr>
      <vt:lpstr>Moldova has also a high exposure to FDI from EU</vt:lpstr>
    </vt:vector>
  </TitlesOfParts>
  <Company>BE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dc:title>
  <dc:creator>Giucci</dc:creator>
  <cp:lastModifiedBy>Ricardo Giucci</cp:lastModifiedBy>
  <cp:revision>1274</cp:revision>
  <cp:lastPrinted>2013-04-22T13:38:15Z</cp:lastPrinted>
  <dcterms:created xsi:type="dcterms:W3CDTF">2006-11-22T15:02:51Z</dcterms:created>
  <dcterms:modified xsi:type="dcterms:W3CDTF">2013-04-22T13:38:19Z</dcterms:modified>
</cp:coreProperties>
</file>